
<file path=[Content_Types].xml><?xml version="1.0" encoding="utf-8"?>
<Types xmlns="http://schemas.openxmlformats.org/package/2006/content-types">
  <Default Extension="jpeg" ContentType="image/jpeg"/>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59" r:id="rId6"/>
    <p:sldId id="288" r:id="rId7"/>
    <p:sldId id="301" r:id="rId8"/>
    <p:sldId id="302" r:id="rId9"/>
    <p:sldId id="283" r:id="rId10"/>
    <p:sldId id="303" r:id="rId11"/>
    <p:sldId id="305" r:id="rId12"/>
    <p:sldId id="304" r:id="rId13"/>
    <p:sldId id="284" r:id="rId14"/>
    <p:sldId id="307" r:id="rId15"/>
    <p:sldId id="285" r:id="rId16"/>
    <p:sldId id="306" r:id="rId17"/>
    <p:sldId id="286" r:id="rId18"/>
  </p:sldIdLst>
  <p:sldSz cx="9144000" cy="51435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F7F7F"/>
    <a:srgbClr val="A491BB"/>
    <a:srgbClr val="77A9D3"/>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774" autoAdjust="0"/>
    <p:restoredTop sz="95216" autoAdjust="0"/>
  </p:normalViewPr>
  <p:slideViewPr>
    <p:cSldViewPr>
      <p:cViewPr>
        <p:scale>
          <a:sx n="138" d="100"/>
          <a:sy n="138" d="100"/>
        </p:scale>
        <p:origin x="928" y="240"/>
      </p:cViewPr>
      <p:guideLst>
        <p:guide orient="horz" pos="1615"/>
        <p:guide pos="294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BBF9D6-E4E7-4463-9F4D-C72F930CCEEE}"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81EBA36-9FCF-47FD-88EB-F65A177B87A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4.xml"/><Relationship Id="rId2" Type="http://schemas.openxmlformats.org/officeDocument/2006/relationships/tags" Target="../tags/tag3.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154781"/>
            <a:ext cx="2057400" cy="329088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7200" y="154781"/>
            <a:ext cx="6019800" cy="329088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Tree>
  </p:cSld>
  <p:clrMapOvr>
    <a:masterClrMapping/>
  </p:clrMapOvr>
  <p:transition spd="slow" advClick="0">
    <p:cove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a:off x="521636" y="555120"/>
            <a:ext cx="8623953" cy="22253"/>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8"/>
          <p:cNvSpPr/>
          <p:nvPr userDrawn="1">
            <p:custDataLst>
              <p:tags r:id="rId3"/>
            </p:custDataLst>
          </p:nvPr>
        </p:nvSpPr>
        <p:spPr>
          <a:xfrm>
            <a:off x="2" y="195486"/>
            <a:ext cx="410536" cy="381886"/>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advClick="0">
    <p:cove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2_标题和内容">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a:off x="521636" y="555120"/>
            <a:ext cx="8623953" cy="22253"/>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8"/>
          <p:cNvSpPr/>
          <p:nvPr userDrawn="1">
            <p:custDataLst>
              <p:tags r:id="rId3"/>
            </p:custDataLst>
          </p:nvPr>
        </p:nvSpPr>
        <p:spPr>
          <a:xfrm>
            <a:off x="2" y="195486"/>
            <a:ext cx="410536" cy="381886"/>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advClick="0">
    <p:cove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8_标题和内容">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a:off x="521636" y="555120"/>
            <a:ext cx="8623953" cy="22253"/>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8"/>
          <p:cNvSpPr/>
          <p:nvPr userDrawn="1">
            <p:custDataLst>
              <p:tags r:id="rId3"/>
            </p:custDataLst>
          </p:nvPr>
        </p:nvSpPr>
        <p:spPr>
          <a:xfrm>
            <a:off x="2" y="195486"/>
            <a:ext cx="410536" cy="381886"/>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advClick="0">
    <p:cove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a:off x="521636" y="555120"/>
            <a:ext cx="8623953" cy="22253"/>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8"/>
          <p:cNvSpPr/>
          <p:nvPr userDrawn="1">
            <p:custDataLst>
              <p:tags r:id="rId3"/>
            </p:custDataLst>
          </p:nvPr>
        </p:nvSpPr>
        <p:spPr>
          <a:xfrm>
            <a:off x="2" y="195486"/>
            <a:ext cx="410536" cy="381886"/>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advClick="0">
    <p:cover/>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a:off x="521636" y="555120"/>
            <a:ext cx="8623953" cy="22253"/>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8"/>
          <p:cNvSpPr/>
          <p:nvPr userDrawn="1">
            <p:custDataLst>
              <p:tags r:id="rId3"/>
            </p:custDataLst>
          </p:nvPr>
        </p:nvSpPr>
        <p:spPr>
          <a:xfrm>
            <a:off x="2" y="195486"/>
            <a:ext cx="410536" cy="381886"/>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advClick="0">
    <p:cover/>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a:off x="521636" y="555120"/>
            <a:ext cx="8623953" cy="22253"/>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8"/>
          <p:cNvSpPr/>
          <p:nvPr userDrawn="1">
            <p:custDataLst>
              <p:tags r:id="rId3"/>
            </p:custDataLst>
          </p:nvPr>
        </p:nvSpPr>
        <p:spPr>
          <a:xfrm>
            <a:off x="2" y="195486"/>
            <a:ext cx="410536" cy="381886"/>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advClick="0">
    <p:cover/>
  </p:transition>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6_标题和内容">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a:off x="521636" y="555120"/>
            <a:ext cx="8623953" cy="22253"/>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8"/>
          <p:cNvSpPr/>
          <p:nvPr userDrawn="1">
            <p:custDataLst>
              <p:tags r:id="rId3"/>
            </p:custDataLst>
          </p:nvPr>
        </p:nvSpPr>
        <p:spPr>
          <a:xfrm>
            <a:off x="2" y="195486"/>
            <a:ext cx="410536" cy="381886"/>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advClick="0">
    <p:cove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7_标题和内容">
    <p:spTree>
      <p:nvGrpSpPr>
        <p:cNvPr id="1" name=""/>
        <p:cNvGrpSpPr/>
        <p:nvPr/>
      </p:nvGrpSpPr>
      <p:grpSpPr>
        <a:xfrm>
          <a:off x="0" y="0"/>
          <a:ext cx="0" cy="0"/>
          <a:chOff x="0" y="0"/>
          <a:chExt cx="0" cy="0"/>
        </a:xfrm>
      </p:grpSpPr>
      <p:sp>
        <p:nvSpPr>
          <p:cNvPr id="8" name="任意多边形 7"/>
          <p:cNvSpPr/>
          <p:nvPr userDrawn="1">
            <p:custDataLst>
              <p:tags r:id="rId2"/>
            </p:custDataLst>
          </p:nvPr>
        </p:nvSpPr>
        <p:spPr>
          <a:xfrm>
            <a:off x="521636" y="555120"/>
            <a:ext cx="8623953" cy="22253"/>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9" name="任意多边形 8"/>
          <p:cNvSpPr/>
          <p:nvPr userDrawn="1">
            <p:custDataLst>
              <p:tags r:id="rId3"/>
            </p:custDataLst>
          </p:nvPr>
        </p:nvSpPr>
        <p:spPr>
          <a:xfrm>
            <a:off x="2" y="195486"/>
            <a:ext cx="410536" cy="381886"/>
          </a:xfrm>
          <a:custGeom>
            <a:avLst/>
            <a:gdLst>
              <a:gd name="connsiteX0" fmla="*/ 284734 w 577217"/>
              <a:gd name="connsiteY0" fmla="*/ 0 h 536832"/>
              <a:gd name="connsiteX1" fmla="*/ 577217 w 577217"/>
              <a:gd name="connsiteY1" fmla="*/ 536832 h 536832"/>
              <a:gd name="connsiteX2" fmla="*/ 0 w 577217"/>
              <a:gd name="connsiteY2" fmla="*/ 536832 h 536832"/>
              <a:gd name="connsiteX3" fmla="*/ 0 w 577217"/>
              <a:gd name="connsiteY3" fmla="*/ 184 h 536832"/>
            </a:gdLst>
            <a:ahLst/>
            <a:cxnLst>
              <a:cxn ang="0">
                <a:pos x="connsiteX0" y="connsiteY0"/>
              </a:cxn>
              <a:cxn ang="0">
                <a:pos x="connsiteX1" y="connsiteY1"/>
              </a:cxn>
              <a:cxn ang="0">
                <a:pos x="connsiteX2" y="connsiteY2"/>
              </a:cxn>
              <a:cxn ang="0">
                <a:pos x="connsiteX3" y="connsiteY3"/>
              </a:cxn>
            </a:cxnLst>
            <a:rect l="l" t="t" r="r" b="b"/>
            <a:pathLst>
              <a:path w="577217" h="536832">
                <a:moveTo>
                  <a:pt x="284734" y="0"/>
                </a:moveTo>
                <a:lnTo>
                  <a:pt x="577217" y="536832"/>
                </a:lnTo>
                <a:lnTo>
                  <a:pt x="0" y="536832"/>
                </a:lnTo>
                <a:lnTo>
                  <a:pt x="0" y="184"/>
                </a:lnTo>
                <a:close/>
              </a:path>
            </a:pathLst>
          </a:cu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dirty="0">
              <a:solidFill>
                <a:srgbClr val="7EC234"/>
              </a:solidFill>
              <a:latin typeface="Arial" panose="020B0604020202020204" pitchFamily="34" charset="0"/>
              <a:ea typeface="微软雅黑" panose="020B0503020204020204" pitchFamily="34" charset="-122"/>
              <a:sym typeface="Arial" panose="020B0604020202020204" pitchFamily="34" charset="0"/>
            </a:endParaRPr>
          </a:p>
        </p:txBody>
      </p:sp>
    </p:spTree>
  </p:cSld>
  <p:clrMapOvr>
    <a:masterClrMapping/>
  </p:clrMapOvr>
  <p:transition spd="slow" advClick="0">
    <p:cove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05979"/>
            <a:ext cx="8229600" cy="857250"/>
          </a:xfrm>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3A01A7BD-6F03-4E99-A96D-C62CB60F30A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8CB12E-9326-4334-A3ED-C6A6CA1C668F}" type="slidenum">
              <a:rPr lang="zh-CN" altLang="en-US" smtClean="0"/>
            </a:fld>
            <a:endParaRPr lang="zh-CN" altLang="en-US"/>
          </a:p>
        </p:txBody>
      </p:sp>
    </p:spTree>
  </p:cSld>
  <p:clrMapOvr>
    <a:masterClrMapping/>
  </p:clrMapOvr>
  <p:transition spd="slow" advClick="0">
    <p:cove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1" Type="http://schemas.openxmlformats.org/officeDocument/2006/relationships/theme" Target="../theme/theme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3A01A7BD-6F03-4E99-A96D-C62CB60F30AE}" type="datetimeFigureOut">
              <a:rPr lang="zh-CN" altLang="en-US" smtClean="0"/>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A8CB12E-9326-4334-A3ED-C6A6CA1C668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Lst>
  <p:transition spd="slow" advClick="0">
    <p:cove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17.xml"/><Relationship Id="rId4" Type="http://schemas.openxmlformats.org/officeDocument/2006/relationships/image" Target="../media/image2.png"/><Relationship Id="rId3" Type="http://schemas.openxmlformats.org/officeDocument/2006/relationships/tags" Target="../tags/tag17.xml"/><Relationship Id="rId2" Type="http://schemas.microsoft.com/office/2007/relationships/media" Target="../media/media1.mp4"/><Relationship Id="rId1" Type="http://schemas.openxmlformats.org/officeDocument/2006/relationships/video" Target="../media/media1.mp4"/></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5.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2231456" y="3000029"/>
            <a:ext cx="4680520" cy="307777"/>
          </a:xfrm>
          <a:prstGeom prst="rect">
            <a:avLst/>
          </a:pr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latin typeface="微软雅黑" panose="020B0503020204020204" pitchFamily="34" charset="-122"/>
              <a:ea typeface="微软雅黑" panose="020B0503020204020204" pitchFamily="34" charset="-122"/>
            </a:endParaRPr>
          </a:p>
        </p:txBody>
      </p:sp>
      <p:sp>
        <p:nvSpPr>
          <p:cNvPr id="25" name="矩形 24"/>
          <p:cNvSpPr/>
          <p:nvPr/>
        </p:nvSpPr>
        <p:spPr>
          <a:xfrm>
            <a:off x="1299210" y="1923415"/>
            <a:ext cx="7140575" cy="645160"/>
          </a:xfrm>
          <a:prstGeom prst="rect">
            <a:avLst/>
          </a:prstGeom>
        </p:spPr>
        <p:txBody>
          <a:bodyPr wrap="square">
            <a:spAutoFit/>
          </a:bodyPr>
          <a:lstStyle/>
          <a:p>
            <a:pPr fontAlgn="auto">
              <a:spcBef>
                <a:spcPts val="0"/>
              </a:spcBef>
              <a:spcAft>
                <a:spcPts val="0"/>
              </a:spcAft>
              <a:defRPr/>
            </a:pPr>
            <a:r>
              <a:rPr lang="zh-CN" altLang="en-US" sz="3600" b="1"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支持语音控制的智能运载小车</a:t>
            </a:r>
            <a:endParaRPr lang="zh-CN" altLang="en-US" sz="3600" b="1"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27" name="TextBox 26"/>
          <p:cNvSpPr txBox="1"/>
          <p:nvPr/>
        </p:nvSpPr>
        <p:spPr>
          <a:xfrm>
            <a:off x="2428670" y="2973074"/>
            <a:ext cx="4274994" cy="369332"/>
          </a:xfrm>
          <a:prstGeom prst="rect">
            <a:avLst/>
          </a:prstGeom>
          <a:noFill/>
        </p:spPr>
        <p:txBody>
          <a:bodyPr wrap="square" rtlCol="0">
            <a:spAutoFit/>
          </a:bodyPr>
          <a:lstStyle/>
          <a:p>
            <a:pPr algn="ctr"/>
            <a:r>
              <a:rPr lang="zh-CN" altLang="en-US" b="1" dirty="0" smtClean="0">
                <a:solidFill>
                  <a:schemeClr val="bg1"/>
                </a:solidFill>
                <a:latin typeface="微软雅黑" panose="020B0503020204020204" pitchFamily="34" charset="-122"/>
                <a:ea typeface="微软雅黑" panose="020B0503020204020204" pitchFamily="34" charset="-122"/>
              </a:rPr>
              <a:t>答          辩</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28" name="TextBox 27"/>
          <p:cNvSpPr txBox="1"/>
          <p:nvPr/>
        </p:nvSpPr>
        <p:spPr>
          <a:xfrm>
            <a:off x="1831975" y="3467100"/>
            <a:ext cx="5495290" cy="337185"/>
          </a:xfrm>
          <a:prstGeom prst="rect">
            <a:avLst/>
          </a:prstGeom>
          <a:noFill/>
        </p:spPr>
        <p:txBody>
          <a:bodyPr wrap="square" rtlCol="0">
            <a:spAutoFit/>
          </a:bodyPr>
          <a:lstStyle/>
          <a:p>
            <a:r>
              <a:rPr lang="en-US" altLang="zh-CN" sz="1600" dirty="0">
                <a:solidFill>
                  <a:schemeClr val="bg1">
                    <a:lumMod val="50000"/>
                  </a:schemeClr>
                </a:solidFill>
                <a:latin typeface="微软雅黑" panose="020B0503020204020204" pitchFamily="34" charset="-122"/>
                <a:ea typeface="微软雅黑" panose="020B0503020204020204" pitchFamily="34" charset="-122"/>
              </a:rPr>
              <a:t>0601</a:t>
            </a:r>
            <a:r>
              <a:rPr lang="en-US" sz="1600" dirty="0">
                <a:solidFill>
                  <a:schemeClr val="bg1">
                    <a:lumMod val="50000"/>
                  </a:schemeClr>
                </a:solidFill>
                <a:latin typeface="微软雅黑" panose="020B0503020204020204" pitchFamily="34" charset="-122"/>
                <a:ea typeface="微软雅黑" panose="020B0503020204020204" pitchFamily="34" charset="-122"/>
              </a:rPr>
              <a:t>6237 </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杨晨曦   </a:t>
            </a:r>
            <a:r>
              <a:rPr lang="en-US" altLang="zh-CN" sz="1600" dirty="0">
                <a:solidFill>
                  <a:schemeClr val="bg1">
                    <a:lumMod val="50000"/>
                  </a:schemeClr>
                </a:solidFill>
                <a:latin typeface="微软雅黑" panose="020B0503020204020204" pitchFamily="34" charset="-122"/>
                <a:ea typeface="微软雅黑" panose="020B0503020204020204" pitchFamily="34" charset="-122"/>
              </a:rPr>
              <a:t>06016331 </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赵晓搏</a:t>
            </a:r>
            <a:r>
              <a:rPr lang="zh-CN" altLang="en-US" sz="1600" dirty="0">
                <a:solidFill>
                  <a:schemeClr val="bg1">
                    <a:lumMod val="50000"/>
                  </a:schemeClr>
                </a:solidFill>
                <a:latin typeface="微软雅黑" panose="020B0503020204020204" pitchFamily="34" charset="-122"/>
                <a:ea typeface="微软雅黑" panose="020B0503020204020204" pitchFamily="34" charset="-122"/>
                <a:sym typeface="+mn-ea"/>
              </a:rPr>
              <a:t>   </a:t>
            </a:r>
            <a:r>
              <a:rPr lang="en-US" altLang="zh-CN" sz="1600" dirty="0">
                <a:solidFill>
                  <a:schemeClr val="bg1">
                    <a:lumMod val="50000"/>
                  </a:schemeClr>
                </a:solidFill>
                <a:latin typeface="微软雅黑" panose="020B0503020204020204" pitchFamily="34" charset="-122"/>
                <a:ea typeface="微软雅黑" panose="020B0503020204020204" pitchFamily="34" charset="-122"/>
                <a:sym typeface="+mn-ea"/>
              </a:rPr>
              <a:t>06116111 </a:t>
            </a:r>
            <a:r>
              <a:rPr lang="zh-CN" altLang="en-US" sz="1600" dirty="0">
                <a:solidFill>
                  <a:schemeClr val="bg1">
                    <a:lumMod val="50000"/>
                  </a:schemeClr>
                </a:solidFill>
                <a:latin typeface="微软雅黑" panose="020B0503020204020204" pitchFamily="34" charset="-122"/>
                <a:ea typeface="微软雅黑" panose="020B0503020204020204" pitchFamily="34" charset="-122"/>
                <a:sym typeface="+mn-ea"/>
              </a:rPr>
              <a:t>郑崇义</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   </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 name="椭圆 2"/>
          <p:cNvSpPr/>
          <p:nvPr/>
        </p:nvSpPr>
        <p:spPr>
          <a:xfrm>
            <a:off x="-200780" y="-6694671"/>
            <a:ext cx="9289030" cy="7488832"/>
          </a:xfrm>
          <a:prstGeom prst="ellipse">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1620688" y="-6213226"/>
            <a:ext cx="9289030" cy="7488832"/>
          </a:xfrm>
          <a:prstGeom prst="ellipse">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3564904" y="-6213226"/>
            <a:ext cx="9289030" cy="7488832"/>
          </a:xfrm>
          <a:prstGeom prst="ellipse">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2340767" y="-6213226"/>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2699792" y="4542388"/>
            <a:ext cx="9289030" cy="7488832"/>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nvSpPr>
        <p:spPr>
          <a:xfrm>
            <a:off x="3282122" y="4083918"/>
            <a:ext cx="9289030" cy="7488832"/>
          </a:xfrm>
          <a:prstGeom prst="ellipse">
            <a:avLst/>
          </a:prstGeom>
          <a:solidFill>
            <a:srgbClr val="3992DB">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椭圆 23"/>
          <p:cNvSpPr/>
          <p:nvPr/>
        </p:nvSpPr>
        <p:spPr>
          <a:xfrm>
            <a:off x="1331640" y="4227934"/>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椭圆 25"/>
          <p:cNvSpPr/>
          <p:nvPr/>
        </p:nvSpPr>
        <p:spPr>
          <a:xfrm>
            <a:off x="4932040" y="3964589"/>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1567180" y="2593340"/>
            <a:ext cx="6101715" cy="337185"/>
          </a:xfrm>
          <a:prstGeom prst="rect">
            <a:avLst/>
          </a:prstGeom>
        </p:spPr>
        <p:txBody>
          <a:bodyPr wrap="square">
            <a:spAutoFit/>
          </a:bodyPr>
          <a:lstStyle/>
          <a:p>
            <a:r>
              <a:rPr lang="en-US" altLang="zh-CN"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rPr>
              <a:t>Intelligent Carrier Supporting Voice Control</a:t>
            </a:r>
            <a:endParaRPr lang="en-US" altLang="zh-CN"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endParaRPr>
          </a:p>
        </p:txBody>
      </p:sp>
    </p:spTree>
  </p:cSld>
  <p:clrMapOvr>
    <a:masterClrMapping/>
  </p:clrMapOvr>
  <p:transition spd="slow" advClick="0">
    <p:cove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rPr>
              <a:t>难点与解决</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2" name="AutoShape 5"/>
          <p:cNvSpPr/>
          <p:nvPr/>
        </p:nvSpPr>
        <p:spPr bwMode="auto">
          <a:xfrm>
            <a:off x="3428959" y="1715635"/>
            <a:ext cx="1098400" cy="939026"/>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9599" y="21600"/>
                </a:moveTo>
                <a:cubicBezTo>
                  <a:pt x="0" y="14674"/>
                  <a:pt x="0" y="14674"/>
                  <a:pt x="0" y="14674"/>
                </a:cubicBezTo>
                <a:cubicBezTo>
                  <a:pt x="4517" y="6100"/>
                  <a:pt x="12282" y="577"/>
                  <a:pt x="20894" y="0"/>
                </a:cubicBezTo>
                <a:cubicBezTo>
                  <a:pt x="21599" y="13190"/>
                  <a:pt x="21599" y="13190"/>
                  <a:pt x="21599" y="13190"/>
                </a:cubicBezTo>
                <a:cubicBezTo>
                  <a:pt x="16517" y="13520"/>
                  <a:pt x="12141" y="16818"/>
                  <a:pt x="9599" y="21600"/>
                </a:cubicBezTo>
                <a:close/>
              </a:path>
            </a:pathLst>
          </a:custGeom>
          <a:solidFill>
            <a:srgbClr val="A491BB"/>
          </a:solidFill>
          <a:ln>
            <a:noFill/>
          </a:ln>
        </p:spPr>
        <p:txBody>
          <a:bodyPr lIns="16756" tIns="16756" rIns="16756" bIns="16756"/>
          <a:lstStyle/>
          <a:p>
            <a:pPr algn="ct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14" name="AutoShape 6"/>
          <p:cNvSpPr/>
          <p:nvPr/>
        </p:nvSpPr>
        <p:spPr bwMode="auto">
          <a:xfrm>
            <a:off x="5259028" y="2436726"/>
            <a:ext cx="662016" cy="1240326"/>
          </a:xfrm>
          <a:custGeom>
            <a:avLst/>
            <a:gdLst>
              <a:gd name="T0" fmla="*/ 10026 w 20053"/>
              <a:gd name="T1" fmla="*/ 10800 h 21600"/>
              <a:gd name="T2" fmla="*/ 10026 w 20053"/>
              <a:gd name="T3" fmla="*/ 10800 h 21600"/>
              <a:gd name="T4" fmla="*/ 10026 w 20053"/>
              <a:gd name="T5" fmla="*/ 10800 h 21600"/>
              <a:gd name="T6" fmla="*/ 10026 w 20053"/>
              <a:gd name="T7" fmla="*/ 10800 h 21600"/>
            </a:gdLst>
            <a:ahLst/>
            <a:cxnLst>
              <a:cxn ang="0">
                <a:pos x="T0" y="T1"/>
              </a:cxn>
              <a:cxn ang="0">
                <a:pos x="T2" y="T3"/>
              </a:cxn>
              <a:cxn ang="0">
                <a:pos x="T4" y="T5"/>
              </a:cxn>
              <a:cxn ang="0">
                <a:pos x="T6" y="T7"/>
              </a:cxn>
            </a:cxnLst>
            <a:rect l="0" t="0" r="r" b="b"/>
            <a:pathLst>
              <a:path w="20053" h="21600">
                <a:moveTo>
                  <a:pt x="0" y="4619"/>
                </a:moveTo>
                <a:cubicBezTo>
                  <a:pt x="15413" y="0"/>
                  <a:pt x="15413" y="0"/>
                  <a:pt x="15413" y="0"/>
                </a:cubicBezTo>
                <a:cubicBezTo>
                  <a:pt x="21599" y="6742"/>
                  <a:pt x="21599" y="14857"/>
                  <a:pt x="15413" y="21599"/>
                </a:cubicBezTo>
                <a:cubicBezTo>
                  <a:pt x="0" y="16980"/>
                  <a:pt x="0" y="16980"/>
                  <a:pt x="0" y="16980"/>
                </a:cubicBezTo>
                <a:cubicBezTo>
                  <a:pt x="1736" y="15169"/>
                  <a:pt x="2605" y="13047"/>
                  <a:pt x="2605" y="10800"/>
                </a:cubicBezTo>
                <a:cubicBezTo>
                  <a:pt x="2605" y="8552"/>
                  <a:pt x="1736" y="6492"/>
                  <a:pt x="0" y="4619"/>
                </a:cubicBezTo>
                <a:close/>
              </a:path>
            </a:pathLst>
          </a:custGeom>
          <a:solidFill>
            <a:srgbClr val="A491BB"/>
          </a:solidFill>
          <a:ln>
            <a:noFill/>
          </a:ln>
          <a:effectLst/>
        </p:spPr>
        <p:txBody>
          <a:bodyPr lIns="16756" tIns="16756" rIns="16756" bIns="16756"/>
          <a:lstStyle/>
          <a:p>
            <a:pPr algn="ctr" defTabSz="335280">
              <a:lnSpc>
                <a:spcPct val="120000"/>
              </a:lnSpc>
              <a:defRPr/>
            </a:pPr>
            <a:endParaRPr lang="es-ES" sz="700" dirty="0">
              <a:solidFill>
                <a:srgbClr val="0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15" name="AutoShape 7"/>
          <p:cNvSpPr/>
          <p:nvPr/>
        </p:nvSpPr>
        <p:spPr bwMode="auto">
          <a:xfrm>
            <a:off x="4616063" y="1732309"/>
            <a:ext cx="1101376" cy="93247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13292"/>
                </a:moveTo>
                <a:cubicBezTo>
                  <a:pt x="562" y="0"/>
                  <a:pt x="562" y="0"/>
                  <a:pt x="562" y="0"/>
                </a:cubicBezTo>
                <a:cubicBezTo>
                  <a:pt x="9216" y="498"/>
                  <a:pt x="17026" y="5981"/>
                  <a:pt x="21600" y="14538"/>
                </a:cubicBezTo>
                <a:cubicBezTo>
                  <a:pt x="12031" y="21600"/>
                  <a:pt x="12031" y="21600"/>
                  <a:pt x="12031" y="21600"/>
                </a:cubicBezTo>
                <a:cubicBezTo>
                  <a:pt x="9498" y="16864"/>
                  <a:pt x="5065" y="13624"/>
                  <a:pt x="0" y="13292"/>
                </a:cubicBezTo>
                <a:close/>
              </a:path>
            </a:pathLst>
          </a:custGeom>
          <a:solidFill>
            <a:srgbClr val="77A9D3"/>
          </a:solidFill>
          <a:ln>
            <a:noFill/>
          </a:ln>
          <a:effectLst/>
        </p:spPr>
        <p:txBody>
          <a:bodyPr lIns="16756" tIns="16756" rIns="16756" bIns="16756"/>
          <a:lstStyle/>
          <a:p>
            <a:pPr algn="ctr" defTabSz="335280">
              <a:lnSpc>
                <a:spcPct val="120000"/>
              </a:lnSpc>
              <a:defRPr/>
            </a:pPr>
            <a:endParaRPr lang="es-ES" sz="700" dirty="0">
              <a:solidFill>
                <a:srgbClr val="000000"/>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
        <p:nvSpPr>
          <p:cNvPr id="16" name="AutoShape 8"/>
          <p:cNvSpPr/>
          <p:nvPr/>
        </p:nvSpPr>
        <p:spPr bwMode="auto">
          <a:xfrm>
            <a:off x="3230115" y="2451017"/>
            <a:ext cx="664993" cy="1240326"/>
          </a:xfrm>
          <a:custGeom>
            <a:avLst/>
            <a:gdLst>
              <a:gd name="T0" fmla="*/ 2147483647 w 20023"/>
              <a:gd name="T1" fmla="*/ 2147483647 h 21600"/>
              <a:gd name="T2" fmla="*/ 2147483647 w 20023"/>
              <a:gd name="T3" fmla="*/ 2147483647 h 21600"/>
              <a:gd name="T4" fmla="*/ 2147483647 w 20023"/>
              <a:gd name="T5" fmla="*/ 2147483647 h 21600"/>
              <a:gd name="T6" fmla="*/ 2147483647 w 20023"/>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0023" h="21600">
                <a:moveTo>
                  <a:pt x="20023" y="16855"/>
                </a:moveTo>
                <a:cubicBezTo>
                  <a:pt x="4794" y="21599"/>
                  <a:pt x="4794" y="21599"/>
                  <a:pt x="4794" y="21599"/>
                </a:cubicBezTo>
                <a:cubicBezTo>
                  <a:pt x="-1470" y="14857"/>
                  <a:pt x="-1577" y="6804"/>
                  <a:pt x="4363" y="0"/>
                </a:cubicBezTo>
                <a:cubicBezTo>
                  <a:pt x="19806" y="4494"/>
                  <a:pt x="19806" y="4494"/>
                  <a:pt x="19806" y="4494"/>
                </a:cubicBezTo>
                <a:cubicBezTo>
                  <a:pt x="18187" y="6305"/>
                  <a:pt x="17323" y="8365"/>
                  <a:pt x="17323" y="10550"/>
                </a:cubicBezTo>
                <a:cubicBezTo>
                  <a:pt x="17323" y="12860"/>
                  <a:pt x="18295" y="14982"/>
                  <a:pt x="20023" y="16855"/>
                </a:cubicBezTo>
                <a:close/>
              </a:path>
            </a:pathLst>
          </a:custGeom>
          <a:solidFill>
            <a:srgbClr val="77A9D3"/>
          </a:solidFill>
          <a:ln>
            <a:noFill/>
          </a:ln>
        </p:spPr>
        <p:txBody>
          <a:bodyPr lIns="16756" tIns="16756" rIns="16756" bIns="16756"/>
          <a:lstStyle/>
          <a:p>
            <a:pPr algn="ctr">
              <a:lnSpc>
                <a:spcPct val="120000"/>
              </a:lnSpc>
            </a:pPr>
            <a:endParaRPr lang="en-US">
              <a:latin typeface="Arial" panose="020B0604020202020204" pitchFamily="34" charset="0"/>
              <a:ea typeface="微软雅黑" panose="020B0503020204020204" pitchFamily="34" charset="-122"/>
              <a:sym typeface="Arial" panose="020B0604020202020204" pitchFamily="34" charset="0"/>
            </a:endParaRPr>
          </a:p>
        </p:txBody>
      </p:sp>
      <p:sp>
        <p:nvSpPr>
          <p:cNvPr id="21" name="Text Placeholder 7"/>
          <p:cNvSpPr txBox="1"/>
          <p:nvPr/>
        </p:nvSpPr>
        <p:spPr>
          <a:xfrm>
            <a:off x="1246583" y="1485470"/>
            <a:ext cx="1298588" cy="254513"/>
          </a:xfrm>
          <a:prstGeom prst="rect">
            <a:avLst/>
          </a:prstGeom>
        </p:spPr>
        <p:txBody>
          <a:bodyPr vert="horz" lIns="0" tIns="72210" rIns="0" bIns="72210" anchor="ctr"/>
          <a:lstStyle>
            <a:lvl1pPr marL="0" indent="0" algn="r"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1400" b="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树莓派录音</a:t>
            </a:r>
            <a:endParaRPr lang="es-ES_tradnl" sz="14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 Placeholder 2"/>
          <p:cNvSpPr txBox="1"/>
          <p:nvPr/>
        </p:nvSpPr>
        <p:spPr>
          <a:xfrm>
            <a:off x="1008420" y="1706680"/>
            <a:ext cx="1536752" cy="1234395"/>
          </a:xfrm>
          <a:prstGeom prst="rect">
            <a:avLst/>
          </a:prstGeom>
        </p:spPr>
        <p:txBody>
          <a:bodyPr vert="horz" lIns="0" tIns="0" rIns="0" bIns="0"/>
          <a:lstStyle>
            <a:lvl1pPr marL="0" indent="0" algn="r"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1050" dirty="0" smtClean="0">
                <a:solidFill>
                  <a:schemeClr val="bg1">
                    <a:lumMod val="50000"/>
                  </a:schemeClr>
                </a:solidFill>
                <a:latin typeface="+mn-ea"/>
              </a:rPr>
              <a:t>树莓派的</a:t>
            </a:r>
            <a:r>
              <a:rPr lang="en-US" altLang="zh-CN" sz="1050" dirty="0" smtClean="0">
                <a:solidFill>
                  <a:schemeClr val="bg1">
                    <a:lumMod val="50000"/>
                  </a:schemeClr>
                </a:solidFill>
                <a:latin typeface="+mn-ea"/>
              </a:rPr>
              <a:t>3.5mm</a:t>
            </a:r>
            <a:r>
              <a:rPr lang="zh-CN" altLang="en-US" sz="1050" dirty="0" smtClean="0">
                <a:solidFill>
                  <a:schemeClr val="bg1">
                    <a:lumMod val="50000"/>
                  </a:schemeClr>
                </a:solidFill>
                <a:latin typeface="+mn-ea"/>
              </a:rPr>
              <a:t>耳机孔只能作为输出端口，不能进行音频输入。使用了</a:t>
            </a:r>
            <a:r>
              <a:rPr lang="en-US" altLang="zh-CN" sz="1050" dirty="0" smtClean="0">
                <a:solidFill>
                  <a:schemeClr val="bg1">
                    <a:lumMod val="50000"/>
                  </a:schemeClr>
                </a:solidFill>
                <a:latin typeface="+mn-ea"/>
              </a:rPr>
              <a:t>USB</a:t>
            </a:r>
            <a:r>
              <a:rPr lang="zh-CN" altLang="en-US" sz="1050" dirty="0" smtClean="0">
                <a:solidFill>
                  <a:schemeClr val="bg1">
                    <a:lumMod val="50000"/>
                  </a:schemeClr>
                </a:solidFill>
                <a:latin typeface="+mn-ea"/>
              </a:rPr>
              <a:t>声卡进行音频输入，同时录音时应注意声道数和采样率以方便进行语音识别。</a:t>
            </a:r>
            <a:endParaRPr lang="zh-CN" altLang="en-US" sz="1050" dirty="0">
              <a:solidFill>
                <a:schemeClr val="bg1">
                  <a:lumMod val="50000"/>
                </a:schemeClr>
              </a:solidFill>
              <a:latin typeface="+mn-ea"/>
            </a:endParaRPr>
          </a:p>
        </p:txBody>
      </p:sp>
      <p:sp>
        <p:nvSpPr>
          <p:cNvPr id="23" name="Rounded Rectangle 11"/>
          <p:cNvSpPr>
            <a:spLocks noChangeAspect="1"/>
          </p:cNvSpPr>
          <p:nvPr/>
        </p:nvSpPr>
        <p:spPr>
          <a:xfrm>
            <a:off x="2687930" y="1538787"/>
            <a:ext cx="540022" cy="540651"/>
          </a:xfrm>
          <a:prstGeom prst="roundRect">
            <a:avLst>
              <a:gd name="adj" fmla="val 0"/>
            </a:avLst>
          </a:prstGeom>
          <a:solidFill>
            <a:srgbClr val="77A9D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pPr algn="ctr">
              <a:lnSpc>
                <a:spcPct val="120000"/>
              </a:lnSpc>
            </a:pPr>
            <a:endParaRPr lang="en-US" sz="90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 Placeholder 7"/>
          <p:cNvSpPr txBox="1"/>
          <p:nvPr/>
        </p:nvSpPr>
        <p:spPr>
          <a:xfrm>
            <a:off x="2731229" y="1607270"/>
            <a:ext cx="437148" cy="360827"/>
          </a:xfrm>
          <a:prstGeom prst="rect">
            <a:avLst/>
          </a:prstGeom>
        </p:spPr>
        <p:txBody>
          <a:bodyPr vert="horz" lIns="0" tIns="72210" rIns="0" bIns="72210"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b="0" dirty="0">
                <a:latin typeface="Arial" panose="020B0604020202020204" pitchFamily="34" charset="0"/>
                <a:ea typeface="微软雅黑" panose="020B0503020204020204" pitchFamily="34" charset="-122"/>
                <a:sym typeface="Arial" panose="020B0604020202020204" pitchFamily="34" charset="0"/>
              </a:rPr>
              <a:t>01</a:t>
            </a:r>
            <a:endParaRPr lang="es-ES_tradnl" b="0"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Text Placeholder 7"/>
          <p:cNvSpPr txBox="1"/>
          <p:nvPr/>
        </p:nvSpPr>
        <p:spPr>
          <a:xfrm>
            <a:off x="6679161" y="1485470"/>
            <a:ext cx="1663353" cy="254513"/>
          </a:xfrm>
          <a:prstGeom prst="rect">
            <a:avLst/>
          </a:prstGeom>
        </p:spPr>
        <p:txBody>
          <a:bodyPr vert="horz" lIns="0" tIns="72210" rIns="0" bIns="72210" anchor="ctr"/>
          <a:lstStyle>
            <a:lvl1pPr marL="0" indent="0" algn="l"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1400" b="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图片中文字区域确定</a:t>
            </a:r>
            <a:endParaRPr lang="es-ES_tradnl" sz="14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 Placeholder 2"/>
          <p:cNvSpPr txBox="1"/>
          <p:nvPr/>
        </p:nvSpPr>
        <p:spPr>
          <a:xfrm>
            <a:off x="6679162" y="1706679"/>
            <a:ext cx="1457036" cy="1234395"/>
          </a:xfrm>
          <a:prstGeom prst="rect">
            <a:avLst/>
          </a:prstGeom>
        </p:spPr>
        <p:txBody>
          <a:bodyPr vert="horz" lIns="0" tIns="0" rIns="0" bIns="0"/>
          <a:lstStyle>
            <a:lvl1pPr marL="0" indent="0" algn="l"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1050" dirty="0">
                <a:solidFill>
                  <a:schemeClr val="bg1">
                    <a:lumMod val="50000"/>
                  </a:schemeClr>
                </a:solidFill>
                <a:latin typeface="+mn-ea"/>
              </a:rPr>
              <a:t>图片里面有其他东西</a:t>
            </a:r>
            <a:r>
              <a:rPr lang="zh-CN" altLang="en-US" sz="1050" dirty="0" smtClean="0">
                <a:solidFill>
                  <a:schemeClr val="bg1">
                    <a:lumMod val="50000"/>
                  </a:schemeClr>
                </a:solidFill>
                <a:latin typeface="+mn-ea"/>
              </a:rPr>
              <a:t>干扰，解决</a:t>
            </a:r>
            <a:r>
              <a:rPr lang="zh-CN" altLang="en-US" sz="1050" dirty="0">
                <a:solidFill>
                  <a:schemeClr val="bg1">
                    <a:lumMod val="50000"/>
                  </a:schemeClr>
                </a:solidFill>
                <a:latin typeface="+mn-ea"/>
              </a:rPr>
              <a:t>方案就是那个采用不同算法得到多张灰度</a:t>
            </a:r>
            <a:r>
              <a:rPr lang="zh-CN" altLang="en-US" sz="1050" dirty="0" smtClean="0">
                <a:solidFill>
                  <a:schemeClr val="bg1">
                    <a:lumMod val="50000"/>
                  </a:schemeClr>
                </a:solidFill>
                <a:latin typeface="+mn-ea"/>
              </a:rPr>
              <a:t>图。然后根据</a:t>
            </a:r>
            <a:r>
              <a:rPr lang="en-US" altLang="zh-CN" sz="1050" dirty="0" smtClean="0">
                <a:solidFill>
                  <a:schemeClr val="bg1">
                    <a:lumMod val="50000"/>
                  </a:schemeClr>
                </a:solidFill>
                <a:latin typeface="+mn-ea"/>
              </a:rPr>
              <a:t>H</a:t>
            </a:r>
            <a:r>
              <a:rPr lang="en-US" altLang="zh-CN" sz="1050" dirty="0" smtClean="0">
                <a:solidFill>
                  <a:schemeClr val="bg1">
                    <a:lumMod val="50000"/>
                  </a:schemeClr>
                </a:solidFill>
                <a:latin typeface="+mn-ea"/>
              </a:rPr>
              <a:t>ough</a:t>
            </a:r>
            <a:r>
              <a:rPr lang="zh-CN" altLang="en-US" sz="1050" dirty="0">
                <a:solidFill>
                  <a:schemeClr val="bg1">
                    <a:lumMod val="50000"/>
                  </a:schemeClr>
                </a:solidFill>
                <a:latin typeface="+mn-ea"/>
              </a:rPr>
              <a:t>变换和</a:t>
            </a:r>
            <a:r>
              <a:rPr lang="zh-CN" altLang="en-US" sz="1050" dirty="0" smtClean="0">
                <a:solidFill>
                  <a:schemeClr val="bg1">
                    <a:lumMod val="50000"/>
                  </a:schemeClr>
                </a:solidFill>
                <a:latin typeface="+mn-ea"/>
              </a:rPr>
              <a:t>理想形状</a:t>
            </a:r>
            <a:r>
              <a:rPr lang="zh-CN" altLang="en-US" sz="1050" dirty="0">
                <a:solidFill>
                  <a:schemeClr val="bg1">
                    <a:lumMod val="50000"/>
                  </a:schemeClr>
                </a:solidFill>
                <a:latin typeface="+mn-ea"/>
              </a:rPr>
              <a:t>对比准确找到</a:t>
            </a:r>
            <a:r>
              <a:rPr lang="zh-CN" altLang="en-US" sz="1050" dirty="0" smtClean="0">
                <a:solidFill>
                  <a:schemeClr val="bg1">
                    <a:lumMod val="50000"/>
                  </a:schemeClr>
                </a:solidFill>
                <a:latin typeface="+mn-ea"/>
              </a:rPr>
              <a:t>位置。</a:t>
            </a:r>
            <a:endParaRPr lang="zh-CN" altLang="en-US" sz="1050" dirty="0">
              <a:solidFill>
                <a:schemeClr val="bg1">
                  <a:lumMod val="50000"/>
                </a:schemeClr>
              </a:solidFill>
              <a:latin typeface="+mn-ea"/>
            </a:endParaRPr>
          </a:p>
        </p:txBody>
      </p:sp>
      <p:sp>
        <p:nvSpPr>
          <p:cNvPr id="27" name="Rounded Rectangle 23"/>
          <p:cNvSpPr>
            <a:spLocks noChangeAspect="1"/>
          </p:cNvSpPr>
          <p:nvPr/>
        </p:nvSpPr>
        <p:spPr>
          <a:xfrm>
            <a:off x="6012005" y="1538787"/>
            <a:ext cx="540022" cy="540651"/>
          </a:xfrm>
          <a:prstGeom prst="roundRect">
            <a:avLst>
              <a:gd name="adj" fmla="val 0"/>
            </a:avLst>
          </a:prstGeom>
          <a:solidFill>
            <a:srgbClr val="77A9D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pPr algn="ctr">
              <a:lnSpc>
                <a:spcPct val="120000"/>
              </a:lnSpc>
            </a:pPr>
            <a:endParaRPr lang="en-US" sz="90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 Placeholder 7"/>
          <p:cNvSpPr txBox="1"/>
          <p:nvPr/>
        </p:nvSpPr>
        <p:spPr>
          <a:xfrm>
            <a:off x="6055304" y="1607270"/>
            <a:ext cx="437148" cy="360827"/>
          </a:xfrm>
          <a:prstGeom prst="rect">
            <a:avLst/>
          </a:prstGeom>
        </p:spPr>
        <p:txBody>
          <a:bodyPr vert="horz" lIns="0" tIns="72210" rIns="0" bIns="72210"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b="0" dirty="0">
                <a:latin typeface="Arial" panose="020B0604020202020204" pitchFamily="34" charset="0"/>
                <a:ea typeface="微软雅黑" panose="020B0503020204020204" pitchFamily="34" charset="-122"/>
                <a:sym typeface="Arial" panose="020B0604020202020204" pitchFamily="34" charset="0"/>
              </a:rPr>
              <a:t>02</a:t>
            </a:r>
            <a:endParaRPr lang="es-ES_tradnl" b="0" dirty="0">
              <a:latin typeface="Arial" panose="020B0604020202020204" pitchFamily="34" charset="0"/>
              <a:ea typeface="微软雅黑" panose="020B0503020204020204" pitchFamily="34" charset="-122"/>
              <a:sym typeface="Arial" panose="020B0604020202020204" pitchFamily="34" charset="0"/>
            </a:endParaRPr>
          </a:p>
        </p:txBody>
      </p:sp>
      <p:sp>
        <p:nvSpPr>
          <p:cNvPr id="31" name="Rounded Rectangle 27"/>
          <p:cNvSpPr>
            <a:spLocks noChangeAspect="1"/>
          </p:cNvSpPr>
          <p:nvPr/>
        </p:nvSpPr>
        <p:spPr>
          <a:xfrm>
            <a:off x="2591687" y="3320438"/>
            <a:ext cx="540022" cy="540651"/>
          </a:xfrm>
          <a:prstGeom prst="roundRect">
            <a:avLst>
              <a:gd name="adj" fmla="val 0"/>
            </a:avLst>
          </a:prstGeom>
          <a:solidFill>
            <a:srgbClr val="A491B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pPr algn="ctr">
              <a:lnSpc>
                <a:spcPct val="120000"/>
              </a:lnSpc>
            </a:pPr>
            <a:endParaRPr lang="en-US" sz="90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Text Placeholder 7"/>
          <p:cNvSpPr txBox="1"/>
          <p:nvPr/>
        </p:nvSpPr>
        <p:spPr>
          <a:xfrm>
            <a:off x="2634987" y="3418739"/>
            <a:ext cx="437148" cy="360827"/>
          </a:xfrm>
          <a:prstGeom prst="rect">
            <a:avLst/>
          </a:prstGeom>
        </p:spPr>
        <p:txBody>
          <a:bodyPr vert="horz" lIns="0" tIns="72210" rIns="0" bIns="72210"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b="0" dirty="0">
                <a:latin typeface="Arial" panose="020B0604020202020204" pitchFamily="34" charset="0"/>
                <a:ea typeface="微软雅黑" panose="020B0503020204020204" pitchFamily="34" charset="-122"/>
                <a:sym typeface="Arial" panose="020B0604020202020204" pitchFamily="34" charset="0"/>
              </a:rPr>
              <a:t>03</a:t>
            </a:r>
            <a:endParaRPr lang="es-ES_tradnl" b="0" dirty="0">
              <a:latin typeface="Arial" panose="020B0604020202020204" pitchFamily="34" charset="0"/>
              <a:ea typeface="微软雅黑" panose="020B0503020204020204" pitchFamily="34" charset="-122"/>
              <a:sym typeface="Arial" panose="020B0604020202020204" pitchFamily="34" charset="0"/>
            </a:endParaRPr>
          </a:p>
        </p:txBody>
      </p:sp>
      <p:sp>
        <p:nvSpPr>
          <p:cNvPr id="35" name="Rounded Rectangle 16"/>
          <p:cNvSpPr>
            <a:spLocks noChangeAspect="1"/>
          </p:cNvSpPr>
          <p:nvPr/>
        </p:nvSpPr>
        <p:spPr>
          <a:xfrm>
            <a:off x="6081578" y="3320439"/>
            <a:ext cx="540022" cy="540651"/>
          </a:xfrm>
          <a:prstGeom prst="roundRect">
            <a:avLst>
              <a:gd name="adj" fmla="val 0"/>
            </a:avLst>
          </a:prstGeom>
          <a:solidFill>
            <a:srgbClr val="A491BB"/>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pPr algn="ctr">
              <a:lnSpc>
                <a:spcPct val="120000"/>
              </a:lnSpc>
            </a:pPr>
            <a:endParaRPr lang="en-US" sz="90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Text Placeholder 7"/>
          <p:cNvSpPr txBox="1"/>
          <p:nvPr/>
        </p:nvSpPr>
        <p:spPr>
          <a:xfrm>
            <a:off x="6124877" y="3388923"/>
            <a:ext cx="437148" cy="360827"/>
          </a:xfrm>
          <a:prstGeom prst="rect">
            <a:avLst/>
          </a:prstGeom>
        </p:spPr>
        <p:txBody>
          <a:bodyPr vert="horz" lIns="0" tIns="72210" rIns="0" bIns="72210" anchor="ctr"/>
          <a:lstStyle>
            <a:lvl1pPr marL="0" indent="0" algn="ctr" defTabSz="914400" rtl="0" eaLnBrk="1" latinLnBrk="0" hangingPunct="1">
              <a:lnSpc>
                <a:spcPct val="100000"/>
              </a:lnSpc>
              <a:spcBef>
                <a:spcPts val="0"/>
              </a:spcBef>
              <a:buFont typeface="Arial" panose="020B0604020202020204" pitchFamily="34" charset="0"/>
              <a:buNone/>
              <a:defRPr sz="2110" b="1" kern="1200">
                <a:solidFill>
                  <a:schemeClr val="bg1"/>
                </a:solidFill>
                <a:latin typeface="FontAwesome"/>
                <a:ea typeface="+mn-ea"/>
                <a:cs typeface="FontAwesome"/>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b="0" dirty="0">
                <a:latin typeface="Arial" panose="020B0604020202020204" pitchFamily="34" charset="0"/>
                <a:ea typeface="微软雅黑" panose="020B0503020204020204" pitchFamily="34" charset="-122"/>
                <a:sym typeface="Arial" panose="020B0604020202020204" pitchFamily="34" charset="0"/>
              </a:rPr>
              <a:t>04</a:t>
            </a:r>
            <a:endParaRPr lang="es-ES_tradnl" b="0" dirty="0">
              <a:latin typeface="Arial" panose="020B0604020202020204" pitchFamily="34" charset="0"/>
              <a:ea typeface="微软雅黑" panose="020B0503020204020204" pitchFamily="34" charset="-122"/>
              <a:sym typeface="Arial" panose="020B0604020202020204" pitchFamily="34" charset="0"/>
            </a:endParaRPr>
          </a:p>
        </p:txBody>
      </p:sp>
      <p:sp>
        <p:nvSpPr>
          <p:cNvPr id="37" name="Text Placeholder 7"/>
          <p:cNvSpPr txBox="1"/>
          <p:nvPr/>
        </p:nvSpPr>
        <p:spPr>
          <a:xfrm>
            <a:off x="1113312" y="3267122"/>
            <a:ext cx="1298588" cy="254513"/>
          </a:xfrm>
          <a:prstGeom prst="rect">
            <a:avLst/>
          </a:prstGeom>
        </p:spPr>
        <p:txBody>
          <a:bodyPr vert="horz" lIns="0" tIns="72210" rIns="0" bIns="72210" anchor="ctr"/>
          <a:lstStyle>
            <a:lvl1pPr marL="0" indent="0" algn="r"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1400" b="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硬件搭建</a:t>
            </a:r>
            <a:endParaRPr lang="es-ES_tradnl" sz="14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8" name="Text Placeholder 2"/>
          <p:cNvSpPr txBox="1"/>
          <p:nvPr/>
        </p:nvSpPr>
        <p:spPr>
          <a:xfrm>
            <a:off x="875149" y="3488332"/>
            <a:ext cx="1536752" cy="1234395"/>
          </a:xfrm>
          <a:prstGeom prst="rect">
            <a:avLst/>
          </a:prstGeom>
        </p:spPr>
        <p:txBody>
          <a:bodyPr vert="horz" lIns="0" tIns="0" rIns="0" bIns="0"/>
          <a:lstStyle>
            <a:lvl1pPr marL="0" indent="0" algn="r"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1050" dirty="0" smtClean="0">
                <a:solidFill>
                  <a:schemeClr val="bg1">
                    <a:lumMod val="50000"/>
                  </a:schemeClr>
                </a:solidFill>
                <a:latin typeface="+mn-ea"/>
              </a:rPr>
              <a:t>由于引入了小车运行，故需要使用树莓派来进行程序运行与小车控制，不同于全部工作在</a:t>
            </a:r>
            <a:r>
              <a:rPr lang="en-US" altLang="zh-CN" sz="1050" dirty="0" smtClean="0">
                <a:solidFill>
                  <a:schemeClr val="bg1">
                    <a:lumMod val="50000"/>
                  </a:schemeClr>
                </a:solidFill>
                <a:latin typeface="+mn-ea"/>
              </a:rPr>
              <a:t>PC</a:t>
            </a:r>
            <a:r>
              <a:rPr lang="zh-CN" altLang="en-US" sz="1050" dirty="0" smtClean="0">
                <a:solidFill>
                  <a:schemeClr val="bg1">
                    <a:lumMod val="50000"/>
                  </a:schemeClr>
                </a:solidFill>
                <a:latin typeface="+mn-ea"/>
              </a:rPr>
              <a:t>上完成，需要搭建硬件环境。</a:t>
            </a:r>
            <a:endParaRPr lang="zh-CN" altLang="en-US" sz="1050" dirty="0">
              <a:solidFill>
                <a:schemeClr val="bg1">
                  <a:lumMod val="50000"/>
                </a:schemeClr>
              </a:solidFill>
              <a:latin typeface="+mn-ea"/>
            </a:endParaRPr>
          </a:p>
        </p:txBody>
      </p:sp>
      <p:sp>
        <p:nvSpPr>
          <p:cNvPr id="39" name="Text Placeholder 7"/>
          <p:cNvSpPr txBox="1"/>
          <p:nvPr/>
        </p:nvSpPr>
        <p:spPr>
          <a:xfrm>
            <a:off x="6801386" y="3267122"/>
            <a:ext cx="1663353" cy="254513"/>
          </a:xfrm>
          <a:prstGeom prst="rect">
            <a:avLst/>
          </a:prstGeom>
        </p:spPr>
        <p:txBody>
          <a:bodyPr vert="horz" lIns="0" tIns="72210" rIns="0" bIns="72210" anchor="ctr"/>
          <a:lstStyle>
            <a:lvl1pPr marL="0" indent="0" algn="l" defTabSz="914400" rtl="0" eaLnBrk="1" latinLnBrk="0" hangingPunct="1">
              <a:lnSpc>
                <a:spcPct val="100000"/>
              </a:lnSpc>
              <a:spcBef>
                <a:spcPts val="0"/>
              </a:spcBef>
              <a:spcAft>
                <a:spcPts val="0"/>
              </a:spcAft>
              <a:buFont typeface="Arial" panose="020B0604020202020204" pitchFamily="34" charset="0"/>
              <a:buNone/>
              <a:defRPr sz="2635" b="1" kern="1200" baseline="0">
                <a:solidFill>
                  <a:schemeClr val="accent1"/>
                </a:solidFill>
                <a:latin typeface="League Gothic Regular"/>
                <a:ea typeface="+mn-ea"/>
                <a:cs typeface="League Gothic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1400" b="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控制指令收发</a:t>
            </a:r>
            <a:endParaRPr lang="es-ES_tradnl" sz="1400" b="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Text Placeholder 2"/>
          <p:cNvSpPr txBox="1"/>
          <p:nvPr/>
        </p:nvSpPr>
        <p:spPr>
          <a:xfrm>
            <a:off x="6801387" y="3488331"/>
            <a:ext cx="1457036" cy="1234395"/>
          </a:xfrm>
          <a:prstGeom prst="rect">
            <a:avLst/>
          </a:prstGeom>
        </p:spPr>
        <p:txBody>
          <a:bodyPr vert="horz" lIns="0" tIns="0" rIns="0" bIns="0"/>
          <a:lstStyle>
            <a:lvl1pPr marL="0" indent="0" algn="l" defTabSz="914400" rtl="0" eaLnBrk="1" latinLnBrk="0" hangingPunct="1">
              <a:lnSpc>
                <a:spcPct val="120000"/>
              </a:lnSpc>
              <a:spcBef>
                <a:spcPts val="0"/>
              </a:spcBef>
              <a:buFont typeface="Arial" panose="020B0604020202020204" pitchFamily="34" charset="0"/>
              <a:buNone/>
              <a:defRPr sz="1580" b="0" kern="1200" baseline="0">
                <a:solidFill>
                  <a:schemeClr val="tx1">
                    <a:lumMod val="50000"/>
                    <a:lumOff val="50000"/>
                  </a:schemeClr>
                </a:solidFill>
                <a:latin typeface="Lato Regular"/>
                <a:ea typeface="+mn-ea"/>
                <a:cs typeface="Lato Regular"/>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835"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1050" dirty="0" smtClean="0">
                <a:solidFill>
                  <a:schemeClr val="bg1">
                    <a:lumMod val="50000"/>
                  </a:schemeClr>
                </a:solidFill>
                <a:latin typeface="+mn-ea"/>
              </a:rPr>
              <a:t>每次小车在进行运动或者工作前，都需要给小车发送指令。</a:t>
            </a:r>
            <a:r>
              <a:rPr lang="zh-CN" altLang="en-US" sz="1050" dirty="0" smtClean="0">
                <a:solidFill>
                  <a:schemeClr val="bg1">
                    <a:lumMod val="50000"/>
                  </a:schemeClr>
                </a:solidFill>
                <a:latin typeface="+mn-ea"/>
              </a:rPr>
              <a:t>通过</a:t>
            </a:r>
            <a:r>
              <a:rPr lang="zh-CN" altLang="en-US" sz="1050" dirty="0" smtClean="0">
                <a:solidFill>
                  <a:schemeClr val="bg1">
                    <a:lumMod val="50000"/>
                  </a:schemeClr>
                </a:solidFill>
                <a:latin typeface="+mn-ea"/>
              </a:rPr>
              <a:t>离线语音唤醒</a:t>
            </a:r>
            <a:r>
              <a:rPr lang="zh-CN" altLang="en-US" sz="1050" dirty="0" smtClean="0">
                <a:solidFill>
                  <a:schemeClr val="bg1">
                    <a:lumMod val="50000"/>
                  </a:schemeClr>
                </a:solidFill>
                <a:latin typeface="+mn-ea"/>
              </a:rPr>
              <a:t>进行指令的触发。</a:t>
            </a:r>
            <a:endParaRPr lang="zh-CN" altLang="en-US" sz="1050" dirty="0">
              <a:solidFill>
                <a:schemeClr val="bg1">
                  <a:lumMod val="50000"/>
                </a:schemeClr>
              </a:solidFill>
              <a:latin typeface="+mn-ea"/>
            </a:endParaRPr>
          </a:p>
        </p:txBody>
      </p:sp>
    </p:spTree>
  </p:cSld>
  <p:clrMapOvr>
    <a:masterClrMapping/>
  </p:clrMapOvr>
  <p:transition spd="slow" advClick="0">
    <p:cove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48"/>
          <p:cNvSpPr txBox="1"/>
          <p:nvPr/>
        </p:nvSpPr>
        <p:spPr>
          <a:xfrm>
            <a:off x="3800970" y="1841219"/>
            <a:ext cx="2816801" cy="476885"/>
          </a:xfrm>
          <a:prstGeom prst="rect">
            <a:avLst/>
          </a:prstGeom>
          <a:noFill/>
        </p:spPr>
        <p:txBody>
          <a:bodyPr wrap="square" lIns="0" tIns="0" rIns="0" bIns="0" rtlCol="0">
            <a:spAutoFit/>
          </a:bodyPr>
          <a:lstStyle/>
          <a:p>
            <a:r>
              <a:rPr lang="zh-CN" altLang="en-US" sz="3100" dirty="0" smtClean="0">
                <a:solidFill>
                  <a:srgbClr val="77A9D3"/>
                </a:solidFill>
                <a:latin typeface="微软雅黑" panose="020B0503020204020204" pitchFamily="34" charset="-122"/>
                <a:ea typeface="微软雅黑" panose="020B0503020204020204" pitchFamily="34" charset="-122"/>
                <a:cs typeface="+mn-ea"/>
                <a:sym typeface="+mn-lt"/>
              </a:rPr>
              <a:t>项目成果</a:t>
            </a:r>
            <a:endParaRPr lang="zh-CN" altLang="en-US" sz="3100" dirty="0">
              <a:solidFill>
                <a:srgbClr val="77A9D3"/>
              </a:solidFill>
              <a:latin typeface="微软雅黑" panose="020B0503020204020204" pitchFamily="34" charset="-122"/>
              <a:ea typeface="微软雅黑" panose="020B0503020204020204" pitchFamily="34" charset="-122"/>
              <a:cs typeface="+mn-ea"/>
              <a:sym typeface="+mn-lt"/>
            </a:endParaRPr>
          </a:p>
        </p:txBody>
      </p:sp>
      <p:sp>
        <p:nvSpPr>
          <p:cNvPr id="8" name="TextBox 49"/>
          <p:cNvSpPr txBox="1"/>
          <p:nvPr/>
        </p:nvSpPr>
        <p:spPr>
          <a:xfrm>
            <a:off x="3837940" y="2421255"/>
            <a:ext cx="3166745" cy="245745"/>
          </a:xfrm>
          <a:prstGeom prst="rect">
            <a:avLst/>
          </a:prstGeom>
          <a:noFill/>
        </p:spPr>
        <p:txBody>
          <a:bodyPr wrap="square" lIns="0" tIns="0" rIns="0" bIns="0" rtlCol="0">
            <a:spAutoFit/>
          </a:bodyPr>
          <a:lstStyle/>
          <a:p>
            <a:pPr eaLnBrk="0" hangingPunct="0"/>
            <a:r>
              <a:rPr lang="en-US" altLang="zh-CN" sz="800" dirty="0" smtClean="0">
                <a:solidFill>
                  <a:srgbClr val="77A9D3"/>
                </a:solidFill>
                <a:latin typeface="微软雅黑" panose="020B0503020204020204" pitchFamily="34" charset="-122"/>
                <a:ea typeface="微软雅黑" panose="020B0503020204020204" pitchFamily="34" charset="-122"/>
                <a:cs typeface="+mn-ea"/>
                <a:sym typeface="+mn-lt"/>
              </a:rPr>
              <a:t>Project</a:t>
            </a:r>
            <a:r>
              <a:rPr lang="zh-CN" altLang="en-US" sz="800" dirty="0" smtClean="0">
                <a:solidFill>
                  <a:srgbClr val="77A9D3"/>
                </a:solidFill>
                <a:latin typeface="微软雅黑" panose="020B0503020204020204" pitchFamily="34" charset="-122"/>
                <a:ea typeface="微软雅黑" panose="020B0503020204020204" pitchFamily="34" charset="-122"/>
                <a:cs typeface="+mn-ea"/>
                <a:sym typeface="+mn-lt"/>
              </a:rPr>
              <a:t> </a:t>
            </a:r>
            <a:r>
              <a:rPr lang="en-US" altLang="zh-CN" sz="800" dirty="0" smtClean="0">
                <a:solidFill>
                  <a:srgbClr val="77A9D3"/>
                </a:solidFill>
                <a:latin typeface="微软雅黑" panose="020B0503020204020204" pitchFamily="34" charset="-122"/>
                <a:ea typeface="微软雅黑" panose="020B0503020204020204" pitchFamily="34" charset="-122"/>
                <a:cs typeface="+mn-ea"/>
                <a:sym typeface="+mn-lt"/>
              </a:rPr>
              <a:t>Achievement </a:t>
            </a:r>
            <a:r>
              <a:rPr lang="en-US" altLang="zh-CN" sz="800" dirty="0">
                <a:solidFill>
                  <a:srgbClr val="77A9D3"/>
                </a:solidFill>
                <a:latin typeface="微软雅黑" panose="020B0503020204020204" pitchFamily="34" charset="-122"/>
                <a:ea typeface="微软雅黑" panose="020B0503020204020204" pitchFamily="34" charset="-122"/>
                <a:cs typeface="+mn-ea"/>
                <a:sym typeface="+mn-lt"/>
              </a:rPr>
              <a:t>- </a:t>
            </a:r>
            <a:r>
              <a:rPr lang="zh-CN" altLang="en-US" sz="800" dirty="0">
                <a:solidFill>
                  <a:srgbClr val="77A9D3"/>
                </a:solidFill>
                <a:latin typeface="微软雅黑" panose="020B0503020204020204" pitchFamily="34" charset="-122"/>
                <a:ea typeface="微软雅黑" panose="020B0503020204020204" pitchFamily="34" charset="-122"/>
                <a:cs typeface="+mn-ea"/>
                <a:sym typeface="+mn-lt"/>
              </a:rPr>
              <a:t>支持语音控制的智能运载小车</a:t>
            </a:r>
            <a:endParaRPr lang="zh-CN" altLang="en-US" sz="800" dirty="0">
              <a:solidFill>
                <a:srgbClr val="77A9D3"/>
              </a:solidFill>
              <a:latin typeface="微软雅黑" panose="020B0503020204020204" pitchFamily="34" charset="-122"/>
              <a:ea typeface="微软雅黑" panose="020B0503020204020204" pitchFamily="34" charset="-122"/>
              <a:cs typeface="+mn-ea"/>
              <a:sym typeface="+mn-lt"/>
            </a:endParaRPr>
          </a:p>
          <a:p>
            <a:pPr eaLnBrk="0" hangingPunct="0"/>
            <a:r>
              <a:rPr lang="en-US" altLang="zh-CN" sz="800" dirty="0">
                <a:solidFill>
                  <a:srgbClr val="77A9D3"/>
                </a:solidFill>
                <a:latin typeface="微软雅黑" panose="020B0503020204020204" pitchFamily="34" charset="-122"/>
                <a:ea typeface="微软雅黑" panose="020B0503020204020204" pitchFamily="34" charset="-122"/>
                <a:cs typeface="+mn-ea"/>
                <a:sym typeface="+mn-lt"/>
              </a:rPr>
              <a:t>Intelligent Carrier Supporting Voice Control</a:t>
            </a:r>
            <a:endParaRPr lang="en-US" altLang="zh-CN" sz="800" dirty="0">
              <a:solidFill>
                <a:srgbClr val="77A9D3"/>
              </a:solidFill>
              <a:latin typeface="微软雅黑" panose="020B0503020204020204" pitchFamily="34" charset="-122"/>
              <a:ea typeface="微软雅黑" panose="020B0503020204020204" pitchFamily="34" charset="-122"/>
              <a:cs typeface="+mn-ea"/>
              <a:sym typeface="+mn-lt"/>
            </a:endParaRPr>
          </a:p>
        </p:txBody>
      </p:sp>
      <p:sp>
        <p:nvSpPr>
          <p:cNvPr id="9" name="矩形 259"/>
          <p:cNvSpPr>
            <a:spLocks noChangeArrowheads="1"/>
          </p:cNvSpPr>
          <p:nvPr/>
        </p:nvSpPr>
        <p:spPr bwMode="auto">
          <a:xfrm>
            <a:off x="2315746" y="1388328"/>
            <a:ext cx="1562186" cy="1576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560" tIns="31780" rIns="63560" bIns="3178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600" cap="all" spc="209" dirty="0">
                <a:solidFill>
                  <a:srgbClr val="77A9D3"/>
                </a:solidFill>
                <a:latin typeface="Impact" panose="020B0806030902050204" pitchFamily="34" charset="0"/>
                <a:cs typeface="Arial" panose="020B0604020202020204" pitchFamily="34" charset="0"/>
              </a:rPr>
              <a:t>03</a:t>
            </a:r>
            <a:endParaRPr lang="zh-CN" altLang="en-US" sz="9600" cap="all" spc="209" dirty="0">
              <a:solidFill>
                <a:srgbClr val="77A9D3"/>
              </a:solidFill>
              <a:latin typeface="Impact" panose="020B0806030902050204" pitchFamily="34" charset="0"/>
              <a:cs typeface="Arial" panose="020B0604020202020204" pitchFamily="34" charset="0"/>
            </a:endParaRPr>
          </a:p>
        </p:txBody>
      </p:sp>
      <p:sp>
        <p:nvSpPr>
          <p:cNvPr id="10" name="椭圆 9"/>
          <p:cNvSpPr/>
          <p:nvPr/>
        </p:nvSpPr>
        <p:spPr>
          <a:xfrm>
            <a:off x="1951340" y="4046568"/>
            <a:ext cx="9289030" cy="7488832"/>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533670" y="3588098"/>
            <a:ext cx="9289030" cy="7488832"/>
          </a:xfrm>
          <a:prstGeom prst="ellipse">
            <a:avLst/>
          </a:prstGeom>
          <a:solidFill>
            <a:srgbClr val="3992DB">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583188" y="3732114"/>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5193671" y="4603895"/>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p:cove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rPr>
              <a:t>成果展示</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pic>
        <p:nvPicPr>
          <p:cNvPr id="2" name="小车_x264">
            <a:hlinkClick r:id="" action="ppaction://media"/>
          </p:cNvPr>
          <p:cNvPicPr/>
          <p:nvPr>
            <a:videoFile r:link="rId1"/>
            <p:extLst>
              <p:ext uri="{DAA4B4D4-6D71-4841-9C94-3DE7FCFB9230}">
                <p14:media xmlns:p14="http://schemas.microsoft.com/office/powerpoint/2010/main" r:embed="rId2"/>
              </p:ext>
            </p:extLst>
            <p:custDataLst>
              <p:tags r:id="rId3"/>
            </p:custDataLst>
          </p:nvPr>
        </p:nvPicPr>
        <p:blipFill>
          <a:blip r:embed="rId4"/>
          <a:stretch>
            <a:fillRect/>
          </a:stretch>
        </p:blipFill>
        <p:spPr>
          <a:xfrm>
            <a:off x="751205" y="810260"/>
            <a:ext cx="7641590" cy="3941445"/>
          </a:xfrm>
          <a:prstGeom prst="rect">
            <a:avLst/>
          </a:prstGeom>
        </p:spPr>
      </p:pic>
    </p:spTree>
  </p:cSld>
  <p:clrMapOvr>
    <a:masterClrMapping/>
  </p:clrMapOvr>
  <p:transition spd="slow" advClick="0">
    <p:cover/>
  </p:transition>
  <p:timing>
    <p:tnLst>
      <p:par>
        <p:cTn id="1" dur="indefinite" restart="never" nodeType="tmRoot">
          <p:childTnLst>
            <p:video fullScrn="0">
              <p:cMediaNode>
                <p:cTn id="2" fill="hold" display="1">
                  <p:stCondLst>
                    <p:cond delay="indefinite"/>
                  </p:stCondLst>
                  <p:endCondLst>
                    <p:cond evt="onNext">
                      <p:tgtEl>
                        <p:sldTgt/>
                      </p:tgtEl>
                    </p:cond>
                    <p:cond evt="onPrev">
                      <p:tgtEl>
                        <p:sldTgt/>
                      </p:tgtEl>
                    </p:cond>
                  </p:endCondLst>
                </p:cTn>
                <p:tgtEl>
                  <p:spTgt spid="2"/>
                </p:tgtEl>
              </p:cMediaNode>
            </p:video>
            <p:seq concurrent="1" nextAc="seek">
              <p:cTn id="3" restart="whenNotActive" fill="hold" evtFilter="cancelBubble" nodeType="interactiveSeq">
                <p:stCondLst>
                  <p:cond evt="onClick" delay="0">
                    <p:tgtEl>
                      <p:spTgt spid="2"/>
                    </p:tgtEl>
                  </p:cond>
                </p:stCondLst>
                <p:endSync evt="end" delay="0">
                  <p:rtn val="all"/>
                </p:endSync>
                <p:childTnLst>
                  <p:par>
                    <p:cTn id="4" fill="hold">
                      <p:stCondLst>
                        <p:cond delay="0"/>
                      </p:stCondLst>
                      <p:childTnLst>
                        <p:par>
                          <p:cTn id="5" fill="hold">
                            <p:stCondLst>
                              <p:cond delay="0"/>
                            </p:stCondLst>
                            <p:childTnLst>
                              <p:par>
                                <p:cTn id="6" presetID="2" presetClass="mediacall" presetSubtype="0" fill="hold" nodeType="clickEffect">
                                  <p:stCondLst>
                                    <p:cond delay="0"/>
                                  </p:stCondLst>
                                  <p:childTnLst>
                                    <p:cmd type="call" cmd="togglePause">
                                      <p:cBhvr additive="base">
                                        <p:cTn id="7"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48"/>
          <p:cNvSpPr txBox="1"/>
          <p:nvPr/>
        </p:nvSpPr>
        <p:spPr>
          <a:xfrm>
            <a:off x="3800970" y="1841219"/>
            <a:ext cx="2816801" cy="476885"/>
          </a:xfrm>
          <a:prstGeom prst="rect">
            <a:avLst/>
          </a:prstGeom>
          <a:noFill/>
        </p:spPr>
        <p:txBody>
          <a:bodyPr wrap="square" lIns="0" tIns="0" rIns="0" bIns="0" rtlCol="0">
            <a:spAutoFit/>
          </a:bodyPr>
          <a:lstStyle/>
          <a:p>
            <a:r>
              <a:rPr lang="zh-CN" altLang="en-US" sz="3100" dirty="0" smtClean="0">
                <a:solidFill>
                  <a:srgbClr val="77A9D3"/>
                </a:solidFill>
                <a:latin typeface="微软雅黑" panose="020B0503020204020204" pitchFamily="34" charset="-122"/>
                <a:ea typeface="微软雅黑" panose="020B0503020204020204" pitchFamily="34" charset="-122"/>
                <a:cs typeface="+mn-ea"/>
                <a:sym typeface="+mn-lt"/>
              </a:rPr>
              <a:t>项目评价</a:t>
            </a:r>
            <a:endParaRPr lang="en-GB" altLang="zh-CN" sz="3100" dirty="0">
              <a:solidFill>
                <a:srgbClr val="77A9D3"/>
              </a:solidFill>
              <a:latin typeface="微软雅黑" panose="020B0503020204020204" pitchFamily="34" charset="-122"/>
              <a:ea typeface="微软雅黑" panose="020B0503020204020204" pitchFamily="34" charset="-122"/>
              <a:cs typeface="+mn-ea"/>
              <a:sym typeface="+mn-lt"/>
            </a:endParaRPr>
          </a:p>
        </p:txBody>
      </p:sp>
      <p:sp>
        <p:nvSpPr>
          <p:cNvPr id="8" name="TextBox 49"/>
          <p:cNvSpPr txBox="1"/>
          <p:nvPr/>
        </p:nvSpPr>
        <p:spPr>
          <a:xfrm>
            <a:off x="3837634" y="2420997"/>
            <a:ext cx="2780138" cy="245745"/>
          </a:xfrm>
          <a:prstGeom prst="rect">
            <a:avLst/>
          </a:prstGeom>
          <a:noFill/>
        </p:spPr>
        <p:txBody>
          <a:bodyPr wrap="square" lIns="0" tIns="0" rIns="0" bIns="0" rtlCol="0">
            <a:spAutoFit/>
          </a:bodyPr>
          <a:lstStyle/>
          <a:p>
            <a:pPr eaLnBrk="0" hangingPunct="0"/>
            <a:r>
              <a:rPr lang="en-US" altLang="zh-CN" sz="800" dirty="0" smtClean="0">
                <a:solidFill>
                  <a:srgbClr val="77A9D3"/>
                </a:solidFill>
                <a:latin typeface="微软雅黑" panose="020B0503020204020204" pitchFamily="34" charset="-122"/>
                <a:ea typeface="微软雅黑" panose="020B0503020204020204" pitchFamily="34" charset="-122"/>
                <a:cs typeface="+mn-ea"/>
                <a:sym typeface="+mn-lt"/>
              </a:rPr>
              <a:t>Project</a:t>
            </a:r>
            <a:r>
              <a:rPr lang="zh-CN" altLang="en-US" sz="800" dirty="0" smtClean="0">
                <a:solidFill>
                  <a:srgbClr val="77A9D3"/>
                </a:solidFill>
                <a:latin typeface="微软雅黑" panose="020B0503020204020204" pitchFamily="34" charset="-122"/>
                <a:ea typeface="微软雅黑" panose="020B0503020204020204" pitchFamily="34" charset="-122"/>
                <a:cs typeface="+mn-ea"/>
                <a:sym typeface="+mn-lt"/>
              </a:rPr>
              <a:t> </a:t>
            </a:r>
            <a:r>
              <a:rPr lang="en-US" altLang="zh-CN" sz="800" dirty="0" smtClean="0">
                <a:solidFill>
                  <a:srgbClr val="77A9D3"/>
                </a:solidFill>
                <a:latin typeface="微软雅黑" panose="020B0503020204020204" pitchFamily="34" charset="-122"/>
                <a:ea typeface="微软雅黑" panose="020B0503020204020204" pitchFamily="34" charset="-122"/>
                <a:cs typeface="+mn-ea"/>
                <a:sym typeface="+mn-lt"/>
              </a:rPr>
              <a:t>Assessment </a:t>
            </a:r>
            <a:r>
              <a:rPr lang="en-US" altLang="zh-CN" sz="800" dirty="0">
                <a:solidFill>
                  <a:srgbClr val="77A9D3"/>
                </a:solidFill>
                <a:latin typeface="微软雅黑" panose="020B0503020204020204" pitchFamily="34" charset="-122"/>
                <a:ea typeface="微软雅黑" panose="020B0503020204020204" pitchFamily="34" charset="-122"/>
                <a:cs typeface="+mn-ea"/>
                <a:sym typeface="+mn-lt"/>
              </a:rPr>
              <a:t>- </a:t>
            </a:r>
            <a:r>
              <a:rPr lang="zh-CN" altLang="en-US" sz="800" dirty="0">
                <a:solidFill>
                  <a:srgbClr val="77A9D3"/>
                </a:solidFill>
                <a:latin typeface="微软雅黑" panose="020B0503020204020204" pitchFamily="34" charset="-122"/>
                <a:ea typeface="微软雅黑" panose="020B0503020204020204" pitchFamily="34" charset="-122"/>
                <a:cs typeface="+mn-ea"/>
                <a:sym typeface="+mn-lt"/>
              </a:rPr>
              <a:t>支持语音控制的智能运载小车</a:t>
            </a:r>
            <a:endParaRPr lang="zh-CN" altLang="en-US" sz="800" dirty="0">
              <a:solidFill>
                <a:srgbClr val="77A9D3"/>
              </a:solidFill>
              <a:latin typeface="微软雅黑" panose="020B0503020204020204" pitchFamily="34" charset="-122"/>
              <a:ea typeface="微软雅黑" panose="020B0503020204020204" pitchFamily="34" charset="-122"/>
              <a:cs typeface="+mn-ea"/>
              <a:sym typeface="+mn-lt"/>
            </a:endParaRPr>
          </a:p>
          <a:p>
            <a:pPr eaLnBrk="0" hangingPunct="0"/>
            <a:r>
              <a:rPr lang="en-US" altLang="zh-CN" sz="800" dirty="0">
                <a:solidFill>
                  <a:srgbClr val="77A9D3"/>
                </a:solidFill>
                <a:latin typeface="微软雅黑" panose="020B0503020204020204" pitchFamily="34" charset="-122"/>
                <a:ea typeface="微软雅黑" panose="020B0503020204020204" pitchFamily="34" charset="-122"/>
                <a:cs typeface="+mn-ea"/>
                <a:sym typeface="+mn-lt"/>
              </a:rPr>
              <a:t>Intelligent Carrier Supporting Voice Control</a:t>
            </a:r>
            <a:endParaRPr lang="en-US" altLang="zh-CN" sz="800" dirty="0">
              <a:solidFill>
                <a:srgbClr val="77A9D3"/>
              </a:solidFill>
              <a:latin typeface="微软雅黑" panose="020B0503020204020204" pitchFamily="34" charset="-122"/>
              <a:ea typeface="微软雅黑" panose="020B0503020204020204" pitchFamily="34" charset="-122"/>
              <a:cs typeface="+mn-ea"/>
              <a:sym typeface="+mn-lt"/>
            </a:endParaRPr>
          </a:p>
        </p:txBody>
      </p:sp>
      <p:sp>
        <p:nvSpPr>
          <p:cNvPr id="9" name="矩形 259"/>
          <p:cNvSpPr>
            <a:spLocks noChangeArrowheads="1"/>
          </p:cNvSpPr>
          <p:nvPr/>
        </p:nvSpPr>
        <p:spPr bwMode="auto">
          <a:xfrm>
            <a:off x="2315746" y="1388328"/>
            <a:ext cx="1562186" cy="1576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560" tIns="31780" rIns="63560" bIns="3178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600" cap="all" spc="209" dirty="0">
                <a:solidFill>
                  <a:srgbClr val="77A9D3"/>
                </a:solidFill>
                <a:latin typeface="Impact" panose="020B0806030902050204" pitchFamily="34" charset="0"/>
                <a:cs typeface="Arial" panose="020B0604020202020204" pitchFamily="34" charset="0"/>
              </a:rPr>
              <a:t>04</a:t>
            </a:r>
            <a:endParaRPr lang="zh-CN" altLang="en-US" sz="9600" cap="all" spc="209" dirty="0">
              <a:solidFill>
                <a:srgbClr val="77A9D3"/>
              </a:solidFill>
              <a:latin typeface="Impact" panose="020B0806030902050204" pitchFamily="34" charset="0"/>
              <a:cs typeface="Arial" panose="020B0604020202020204" pitchFamily="34" charset="0"/>
            </a:endParaRPr>
          </a:p>
        </p:txBody>
      </p:sp>
      <p:sp>
        <p:nvSpPr>
          <p:cNvPr id="10" name="椭圆 9"/>
          <p:cNvSpPr/>
          <p:nvPr/>
        </p:nvSpPr>
        <p:spPr>
          <a:xfrm>
            <a:off x="1951340" y="4046568"/>
            <a:ext cx="9289030" cy="7488832"/>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533670" y="3588098"/>
            <a:ext cx="9289030" cy="7488832"/>
          </a:xfrm>
          <a:prstGeom prst="ellipse">
            <a:avLst/>
          </a:prstGeom>
          <a:solidFill>
            <a:srgbClr val="3992DB">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583188" y="3732114"/>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5193671" y="4603895"/>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p:cove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rPr>
              <a:t>项目评价</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7" name="Rectangle 75"/>
          <p:cNvSpPr/>
          <p:nvPr/>
        </p:nvSpPr>
        <p:spPr>
          <a:xfrm>
            <a:off x="4003660" y="3168300"/>
            <a:ext cx="32516" cy="1976789"/>
          </a:xfrm>
          <a:prstGeom prst="rect">
            <a:avLst/>
          </a:prstGeom>
          <a:solidFill>
            <a:schemeClr val="accent1"/>
          </a:solidFill>
          <a:ln>
            <a:solidFill>
              <a:srgbClr val="77A9D3"/>
            </a:solidFill>
          </a:ln>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pPr algn="ct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Rectangle 78"/>
          <p:cNvSpPr/>
          <p:nvPr/>
        </p:nvSpPr>
        <p:spPr>
          <a:xfrm>
            <a:off x="5420807" y="3552355"/>
            <a:ext cx="32516" cy="1592732"/>
          </a:xfrm>
          <a:prstGeom prst="rect">
            <a:avLst/>
          </a:prstGeom>
          <a:solidFill>
            <a:schemeClr val="accent2"/>
          </a:solidFill>
          <a:ln>
            <a:solidFill>
              <a:srgbClr val="A491BB"/>
            </a:solidFill>
          </a:ln>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pPr algn="ctr">
              <a:lnSpc>
                <a:spcPct val="120000"/>
              </a:lnSpc>
            </a:pPr>
            <a:endParaRPr lang="en-US" sz="11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Rectangle 82"/>
          <p:cNvSpPr/>
          <p:nvPr/>
        </p:nvSpPr>
        <p:spPr>
          <a:xfrm>
            <a:off x="3170603" y="3552356"/>
            <a:ext cx="32516" cy="159273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pPr algn="ctr">
              <a:lnSpc>
                <a:spcPct val="120000"/>
              </a:lnSpc>
            </a:pPr>
            <a:endParaRPr lang="en-US" sz="11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Rectangle 86"/>
          <p:cNvSpPr/>
          <p:nvPr/>
        </p:nvSpPr>
        <p:spPr>
          <a:xfrm>
            <a:off x="6049749" y="3896446"/>
            <a:ext cx="32516" cy="124864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pPr algn="ctr">
              <a:lnSpc>
                <a:spcPct val="120000"/>
              </a:lnSpc>
            </a:pPr>
            <a:endParaRPr lang="en-US" sz="11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3" name="Text Placeholder 3"/>
          <p:cNvSpPr txBox="1"/>
          <p:nvPr/>
        </p:nvSpPr>
        <p:spPr>
          <a:xfrm>
            <a:off x="2628230" y="1681566"/>
            <a:ext cx="1795363" cy="25853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775970">
              <a:lnSpc>
                <a:spcPct val="120000"/>
              </a:lnSpc>
              <a:spcBef>
                <a:spcPct val="20000"/>
              </a:spcBef>
              <a:defRPr/>
            </a:pP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图像处理</a:t>
            </a:r>
            <a:r>
              <a:rPr lang="en-US" altLang="zh-CN"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文字识别</a:t>
            </a:r>
            <a:endParaRPr lang="en-US" b="1"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Text Placeholder 3"/>
          <p:cNvSpPr txBox="1"/>
          <p:nvPr/>
        </p:nvSpPr>
        <p:spPr>
          <a:xfrm>
            <a:off x="1122910" y="2480618"/>
            <a:ext cx="1795363" cy="25853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775970">
              <a:lnSpc>
                <a:spcPct val="120000"/>
              </a:lnSpc>
              <a:spcBef>
                <a:spcPct val="20000"/>
              </a:spcBef>
              <a:defRPr/>
            </a:pP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人机交互</a:t>
            </a:r>
            <a:r>
              <a:rPr lang="en-US" altLang="zh-CN"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语音控制</a:t>
            </a:r>
            <a:endParaRPr lang="en-US" b="1"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7" name="Oval 115"/>
          <p:cNvSpPr>
            <a:spLocks noChangeAspect="1"/>
          </p:cNvSpPr>
          <p:nvPr/>
        </p:nvSpPr>
        <p:spPr>
          <a:xfrm>
            <a:off x="3785387" y="3372707"/>
            <a:ext cx="489092" cy="489591"/>
          </a:xfrm>
          <a:prstGeom prst="ellipse">
            <a:avLst/>
          </a:prstGeom>
          <a:solidFill>
            <a:srgbClr val="77A9D3"/>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endParaRPr lang="en-US" sz="11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Oval 119"/>
          <p:cNvSpPr>
            <a:spLocks noChangeAspect="1"/>
          </p:cNvSpPr>
          <p:nvPr/>
        </p:nvSpPr>
        <p:spPr>
          <a:xfrm>
            <a:off x="5199070" y="4160736"/>
            <a:ext cx="489092" cy="489591"/>
          </a:xfrm>
          <a:prstGeom prst="ellipse">
            <a:avLst/>
          </a:prstGeom>
          <a:solidFill>
            <a:srgbClr val="A491BB"/>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endParaRPr lang="en-US" sz="11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0" name="Oval 122"/>
          <p:cNvSpPr>
            <a:spLocks noChangeAspect="1"/>
          </p:cNvSpPr>
          <p:nvPr/>
        </p:nvSpPr>
        <p:spPr>
          <a:xfrm>
            <a:off x="5844912" y="4160736"/>
            <a:ext cx="489092" cy="489591"/>
          </a:xfrm>
          <a:prstGeom prst="ellipse">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endParaRPr lang="en-US" sz="11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Oval 123"/>
          <p:cNvSpPr>
            <a:spLocks noChangeAspect="1"/>
          </p:cNvSpPr>
          <p:nvPr/>
        </p:nvSpPr>
        <p:spPr>
          <a:xfrm>
            <a:off x="2942955" y="3962642"/>
            <a:ext cx="489092" cy="489591"/>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a:lnSpc>
                <a:spcPct val="120000"/>
              </a:lnSpc>
            </a:pPr>
            <a:endParaRPr lang="en-US" sz="11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72" name="Group 138"/>
          <p:cNvGrpSpPr/>
          <p:nvPr/>
        </p:nvGrpSpPr>
        <p:grpSpPr>
          <a:xfrm>
            <a:off x="5778581" y="3366886"/>
            <a:ext cx="582046" cy="582642"/>
            <a:chOff x="5867400" y="3486150"/>
            <a:chExt cx="670145" cy="670705"/>
          </a:xfrm>
        </p:grpSpPr>
        <p:sp>
          <p:nvSpPr>
            <p:cNvPr id="73" name="Oval 85"/>
            <p:cNvSpPr>
              <a:spLocks noChangeAspect="1"/>
            </p:cNvSpPr>
            <p:nvPr/>
          </p:nvSpPr>
          <p:spPr>
            <a:xfrm>
              <a:off x="5867400" y="3486150"/>
              <a:ext cx="670145" cy="670705"/>
            </a:xfrm>
            <a:prstGeom prst="ellipse">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b="1"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Freeform 62"/>
            <p:cNvSpPr>
              <a:spLocks noEditPoints="1"/>
            </p:cNvSpPr>
            <p:nvPr/>
          </p:nvSpPr>
          <p:spPr bwMode="auto">
            <a:xfrm>
              <a:off x="6020570" y="3638144"/>
              <a:ext cx="363804" cy="366716"/>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111664" tIns="55832" rIns="111664" bIns="55832" numCol="1" anchor="t" anchorCtr="0" compatLnSpc="1"/>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5" name="Group 131"/>
          <p:cNvGrpSpPr/>
          <p:nvPr/>
        </p:nvGrpSpPr>
        <p:grpSpPr>
          <a:xfrm>
            <a:off x="3525912" y="2172078"/>
            <a:ext cx="995202" cy="996222"/>
            <a:chOff x="3273762" y="2110755"/>
            <a:chExt cx="1145838" cy="1146795"/>
          </a:xfrm>
        </p:grpSpPr>
        <p:sp>
          <p:nvSpPr>
            <p:cNvPr id="76" name="Oval 71"/>
            <p:cNvSpPr>
              <a:spLocks noChangeAspect="1"/>
            </p:cNvSpPr>
            <p:nvPr/>
          </p:nvSpPr>
          <p:spPr>
            <a:xfrm>
              <a:off x="3273762" y="2110755"/>
              <a:ext cx="1145838" cy="1146795"/>
            </a:xfrm>
            <a:prstGeom prst="ellipse">
              <a:avLst/>
            </a:prstGeom>
            <a:solidFill>
              <a:srgbClr val="77A9D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b="1"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Freeform 83"/>
            <p:cNvSpPr>
              <a:spLocks noEditPoints="1"/>
            </p:cNvSpPr>
            <p:nvPr/>
          </p:nvSpPr>
          <p:spPr bwMode="auto">
            <a:xfrm>
              <a:off x="3699604" y="2463535"/>
              <a:ext cx="294154" cy="441234"/>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bg1"/>
            </a:solidFill>
            <a:ln w="9525">
              <a:noFill/>
              <a:round/>
            </a:ln>
          </p:spPr>
          <p:txBody>
            <a:bodyPr vert="horz" wrap="square" lIns="111664" tIns="55832" rIns="111664" bIns="55832" numCol="1" anchor="t" anchorCtr="0" compatLnSpc="1"/>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8" name="Group 137"/>
          <p:cNvGrpSpPr/>
          <p:nvPr/>
        </p:nvGrpSpPr>
        <p:grpSpPr>
          <a:xfrm>
            <a:off x="5050573" y="2784242"/>
            <a:ext cx="767326" cy="768114"/>
            <a:chOff x="5029200" y="2815445"/>
            <a:chExt cx="883472" cy="884210"/>
          </a:xfrm>
        </p:grpSpPr>
        <p:sp>
          <p:nvSpPr>
            <p:cNvPr id="79" name="Oval 72"/>
            <p:cNvSpPr>
              <a:spLocks noChangeAspect="1"/>
            </p:cNvSpPr>
            <p:nvPr/>
          </p:nvSpPr>
          <p:spPr>
            <a:xfrm>
              <a:off x="5029200" y="2815445"/>
              <a:ext cx="883472" cy="884210"/>
            </a:xfrm>
            <a:prstGeom prst="ellipse">
              <a:avLst/>
            </a:prstGeom>
            <a:solidFill>
              <a:srgbClr val="A491BB"/>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b="1"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Freeform 176"/>
            <p:cNvSpPr>
              <a:spLocks noEditPoints="1"/>
            </p:cNvSpPr>
            <p:nvPr/>
          </p:nvSpPr>
          <p:spPr bwMode="auto">
            <a:xfrm>
              <a:off x="5257019" y="3087290"/>
              <a:ext cx="427834" cy="340520"/>
            </a:xfrm>
            <a:custGeom>
              <a:avLst/>
              <a:gdLst/>
              <a:ahLst/>
              <a:cxnLst>
                <a:cxn ang="0">
                  <a:pos x="53" y="20"/>
                </a:cxn>
                <a:cxn ang="0">
                  <a:pos x="26" y="39"/>
                </a:cxn>
                <a:cxn ang="0">
                  <a:pos x="20" y="39"/>
                </a:cxn>
                <a:cxn ang="0">
                  <a:pos x="9" y="44"/>
                </a:cxn>
                <a:cxn ang="0">
                  <a:pos x="6" y="44"/>
                </a:cxn>
                <a:cxn ang="0">
                  <a:pos x="6" y="44"/>
                </a:cxn>
                <a:cxn ang="0">
                  <a:pos x="5" y="43"/>
                </a:cxn>
                <a:cxn ang="0">
                  <a:pos x="5" y="41"/>
                </a:cxn>
                <a:cxn ang="0">
                  <a:pos x="10" y="35"/>
                </a:cxn>
                <a:cxn ang="0">
                  <a:pos x="0" y="20"/>
                </a:cxn>
                <a:cxn ang="0">
                  <a:pos x="26" y="0"/>
                </a:cxn>
                <a:cxn ang="0">
                  <a:pos x="53" y="20"/>
                </a:cxn>
                <a:cxn ang="0">
                  <a:pos x="5" y="20"/>
                </a:cxn>
                <a:cxn ang="0">
                  <a:pos x="12" y="31"/>
                </a:cxn>
                <a:cxn ang="0">
                  <a:pos x="16" y="33"/>
                </a:cxn>
                <a:cxn ang="0">
                  <a:pos x="15" y="36"/>
                </a:cxn>
                <a:cxn ang="0">
                  <a:pos x="17" y="35"/>
                </a:cxn>
                <a:cxn ang="0">
                  <a:pos x="19" y="34"/>
                </a:cxn>
                <a:cxn ang="0">
                  <a:pos x="21" y="34"/>
                </a:cxn>
                <a:cxn ang="0">
                  <a:pos x="26" y="34"/>
                </a:cxn>
                <a:cxn ang="0">
                  <a:pos x="48" y="20"/>
                </a:cxn>
                <a:cxn ang="0">
                  <a:pos x="26" y="5"/>
                </a:cxn>
                <a:cxn ang="0">
                  <a:pos x="5" y="20"/>
                </a:cxn>
                <a:cxn ang="0">
                  <a:pos x="62" y="51"/>
                </a:cxn>
                <a:cxn ang="0">
                  <a:pos x="63" y="53"/>
                </a:cxn>
                <a:cxn ang="0">
                  <a:pos x="62" y="54"/>
                </a:cxn>
                <a:cxn ang="0">
                  <a:pos x="58" y="53"/>
                </a:cxn>
                <a:cxn ang="0">
                  <a:pos x="48" y="48"/>
                </a:cxn>
                <a:cxn ang="0">
                  <a:pos x="41" y="49"/>
                </a:cxn>
                <a:cxn ang="0">
                  <a:pos x="23" y="44"/>
                </a:cxn>
                <a:cxn ang="0">
                  <a:pos x="26" y="44"/>
                </a:cxn>
                <a:cxn ang="0">
                  <a:pos x="48" y="38"/>
                </a:cxn>
                <a:cxn ang="0">
                  <a:pos x="58" y="20"/>
                </a:cxn>
                <a:cxn ang="0">
                  <a:pos x="57" y="14"/>
                </a:cxn>
                <a:cxn ang="0">
                  <a:pos x="68" y="30"/>
                </a:cxn>
                <a:cxn ang="0">
                  <a:pos x="58" y="45"/>
                </a:cxn>
                <a:cxn ang="0">
                  <a:pos x="62" y="51"/>
                </a:cxn>
              </a:cxnLst>
              <a:rect l="0" t="0" r="r" b="b"/>
              <a:pathLst>
                <a:path w="68" h="54">
                  <a:moveTo>
                    <a:pt x="53" y="20"/>
                  </a:moveTo>
                  <a:cubicBezTo>
                    <a:pt x="53" y="31"/>
                    <a:pt x="41" y="39"/>
                    <a:pt x="26" y="39"/>
                  </a:cubicBezTo>
                  <a:cubicBezTo>
                    <a:pt x="24" y="39"/>
                    <a:pt x="22" y="39"/>
                    <a:pt x="20" y="39"/>
                  </a:cubicBezTo>
                  <a:cubicBezTo>
                    <a:pt x="17" y="41"/>
                    <a:pt x="13" y="43"/>
                    <a:pt x="9" y="44"/>
                  </a:cubicBezTo>
                  <a:cubicBezTo>
                    <a:pt x="8" y="44"/>
                    <a:pt x="7" y="44"/>
                    <a:pt x="6" y="44"/>
                  </a:cubicBezTo>
                  <a:cubicBezTo>
                    <a:pt x="6" y="44"/>
                    <a:pt x="6" y="44"/>
                    <a:pt x="6" y="44"/>
                  </a:cubicBezTo>
                  <a:cubicBezTo>
                    <a:pt x="5" y="44"/>
                    <a:pt x="5" y="44"/>
                    <a:pt x="5" y="43"/>
                  </a:cubicBezTo>
                  <a:cubicBezTo>
                    <a:pt x="5" y="42"/>
                    <a:pt x="5" y="42"/>
                    <a:pt x="5" y="41"/>
                  </a:cubicBezTo>
                  <a:cubicBezTo>
                    <a:pt x="7" y="40"/>
                    <a:pt x="9" y="38"/>
                    <a:pt x="10" y="35"/>
                  </a:cubicBezTo>
                  <a:cubicBezTo>
                    <a:pt x="4" y="32"/>
                    <a:pt x="0" y="26"/>
                    <a:pt x="0" y="20"/>
                  </a:cubicBezTo>
                  <a:cubicBezTo>
                    <a:pt x="0" y="9"/>
                    <a:pt x="12" y="0"/>
                    <a:pt x="26" y="0"/>
                  </a:cubicBezTo>
                  <a:cubicBezTo>
                    <a:pt x="41" y="0"/>
                    <a:pt x="53" y="9"/>
                    <a:pt x="53" y="20"/>
                  </a:cubicBezTo>
                  <a:close/>
                  <a:moveTo>
                    <a:pt x="5" y="20"/>
                  </a:moveTo>
                  <a:cubicBezTo>
                    <a:pt x="5" y="24"/>
                    <a:pt x="7" y="28"/>
                    <a:pt x="12" y="31"/>
                  </a:cubicBezTo>
                  <a:cubicBezTo>
                    <a:pt x="16" y="33"/>
                    <a:pt x="16" y="33"/>
                    <a:pt x="16" y="33"/>
                  </a:cubicBezTo>
                  <a:cubicBezTo>
                    <a:pt x="15" y="36"/>
                    <a:pt x="15" y="36"/>
                    <a:pt x="15" y="36"/>
                  </a:cubicBezTo>
                  <a:cubicBezTo>
                    <a:pt x="15" y="36"/>
                    <a:pt x="16" y="35"/>
                    <a:pt x="17" y="35"/>
                  </a:cubicBezTo>
                  <a:cubicBezTo>
                    <a:pt x="19" y="34"/>
                    <a:pt x="19" y="34"/>
                    <a:pt x="19" y="34"/>
                  </a:cubicBezTo>
                  <a:cubicBezTo>
                    <a:pt x="21" y="34"/>
                    <a:pt x="21" y="34"/>
                    <a:pt x="21" y="34"/>
                  </a:cubicBezTo>
                  <a:cubicBezTo>
                    <a:pt x="23" y="34"/>
                    <a:pt x="25" y="34"/>
                    <a:pt x="26" y="34"/>
                  </a:cubicBezTo>
                  <a:cubicBezTo>
                    <a:pt x="38" y="34"/>
                    <a:pt x="48" y="28"/>
                    <a:pt x="48" y="20"/>
                  </a:cubicBezTo>
                  <a:cubicBezTo>
                    <a:pt x="48" y="12"/>
                    <a:pt x="38" y="5"/>
                    <a:pt x="26" y="5"/>
                  </a:cubicBezTo>
                  <a:cubicBezTo>
                    <a:pt x="15" y="5"/>
                    <a:pt x="5" y="12"/>
                    <a:pt x="5" y="20"/>
                  </a:cubicBezTo>
                  <a:close/>
                  <a:moveTo>
                    <a:pt x="62" y="51"/>
                  </a:moveTo>
                  <a:cubicBezTo>
                    <a:pt x="63" y="52"/>
                    <a:pt x="63" y="52"/>
                    <a:pt x="63" y="53"/>
                  </a:cubicBezTo>
                  <a:cubicBezTo>
                    <a:pt x="63" y="53"/>
                    <a:pt x="62" y="54"/>
                    <a:pt x="62" y="54"/>
                  </a:cubicBezTo>
                  <a:cubicBezTo>
                    <a:pt x="60" y="54"/>
                    <a:pt x="59" y="54"/>
                    <a:pt x="58" y="53"/>
                  </a:cubicBezTo>
                  <a:cubicBezTo>
                    <a:pt x="54" y="52"/>
                    <a:pt x="51" y="51"/>
                    <a:pt x="48" y="48"/>
                  </a:cubicBezTo>
                  <a:cubicBezTo>
                    <a:pt x="46" y="49"/>
                    <a:pt x="43" y="49"/>
                    <a:pt x="41" y="49"/>
                  </a:cubicBezTo>
                  <a:cubicBezTo>
                    <a:pt x="34" y="49"/>
                    <a:pt x="28" y="47"/>
                    <a:pt x="23" y="44"/>
                  </a:cubicBezTo>
                  <a:cubicBezTo>
                    <a:pt x="24" y="44"/>
                    <a:pt x="25" y="44"/>
                    <a:pt x="26" y="44"/>
                  </a:cubicBezTo>
                  <a:cubicBezTo>
                    <a:pt x="35" y="44"/>
                    <a:pt x="42" y="42"/>
                    <a:pt x="48" y="38"/>
                  </a:cubicBezTo>
                  <a:cubicBezTo>
                    <a:pt x="55" y="33"/>
                    <a:pt x="58" y="27"/>
                    <a:pt x="58" y="20"/>
                  </a:cubicBezTo>
                  <a:cubicBezTo>
                    <a:pt x="58" y="18"/>
                    <a:pt x="58" y="16"/>
                    <a:pt x="57" y="14"/>
                  </a:cubicBezTo>
                  <a:cubicBezTo>
                    <a:pt x="64" y="18"/>
                    <a:pt x="68" y="23"/>
                    <a:pt x="68" y="30"/>
                  </a:cubicBezTo>
                  <a:cubicBezTo>
                    <a:pt x="68" y="36"/>
                    <a:pt x="64" y="41"/>
                    <a:pt x="58" y="45"/>
                  </a:cubicBezTo>
                  <a:cubicBezTo>
                    <a:pt x="59" y="48"/>
                    <a:pt x="61" y="49"/>
                    <a:pt x="62" y="51"/>
                  </a:cubicBezTo>
                  <a:close/>
                </a:path>
              </a:pathLst>
            </a:custGeom>
            <a:solidFill>
              <a:schemeClr val="bg1"/>
            </a:solidFill>
            <a:ln w="9525">
              <a:noFill/>
              <a:round/>
            </a:ln>
          </p:spPr>
          <p:txBody>
            <a:bodyPr vert="horz" wrap="square" lIns="111664" tIns="55832" rIns="111664" bIns="55832" numCol="1" anchor="t" anchorCtr="0" compatLnSpc="1"/>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81" name="Group 130"/>
          <p:cNvGrpSpPr/>
          <p:nvPr/>
        </p:nvGrpSpPr>
        <p:grpSpPr>
          <a:xfrm>
            <a:off x="2800370" y="2784242"/>
            <a:ext cx="767326" cy="768114"/>
            <a:chOff x="2438400" y="2815445"/>
            <a:chExt cx="883472" cy="884210"/>
          </a:xfrm>
        </p:grpSpPr>
        <p:sp>
          <p:nvSpPr>
            <p:cNvPr id="82" name="Oval 81"/>
            <p:cNvSpPr>
              <a:spLocks noChangeAspect="1"/>
            </p:cNvSpPr>
            <p:nvPr/>
          </p:nvSpPr>
          <p:spPr>
            <a:xfrm>
              <a:off x="2438400" y="2815445"/>
              <a:ext cx="883472" cy="884210"/>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600" b="1"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3" name="Freeform 216"/>
            <p:cNvSpPr>
              <a:spLocks noEditPoints="1"/>
            </p:cNvSpPr>
            <p:nvPr/>
          </p:nvSpPr>
          <p:spPr bwMode="auto">
            <a:xfrm>
              <a:off x="2666219" y="3042179"/>
              <a:ext cx="427834" cy="430742"/>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bg1"/>
            </a:solidFill>
            <a:ln w="9525">
              <a:noFill/>
              <a:round/>
            </a:ln>
          </p:spPr>
          <p:txBody>
            <a:bodyPr vert="horz" wrap="square" lIns="111664" tIns="55832" rIns="111664" bIns="55832" numCol="1" anchor="t" anchorCtr="0" compatLnSpc="1"/>
            <a:lstStyle/>
            <a:p>
              <a:pPr>
                <a:lnSpc>
                  <a:spcPct val="120000"/>
                </a:lnSpc>
              </a:pPr>
              <a:endParaRPr lang="en-US" sz="6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4" name="Text Placeholder 3"/>
          <p:cNvSpPr txBox="1"/>
          <p:nvPr/>
        </p:nvSpPr>
        <p:spPr>
          <a:xfrm>
            <a:off x="1779360" y="3588383"/>
            <a:ext cx="718145" cy="25853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775970">
              <a:lnSpc>
                <a:spcPct val="120000"/>
              </a:lnSpc>
              <a:spcBef>
                <a:spcPct val="20000"/>
              </a:spcBef>
              <a:defRPr/>
            </a:pP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硬件搭建</a:t>
            </a:r>
            <a:endPar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Text Placeholder 3"/>
          <p:cNvSpPr txBox="1"/>
          <p:nvPr/>
        </p:nvSpPr>
        <p:spPr>
          <a:xfrm>
            <a:off x="5705625" y="2330426"/>
            <a:ext cx="2154436" cy="25853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775970">
              <a:lnSpc>
                <a:spcPct val="120000"/>
              </a:lnSpc>
              <a:spcBef>
                <a:spcPct val="20000"/>
              </a:spcBef>
              <a:defRPr/>
            </a:pPr>
            <a:r>
              <a:rPr lang="zh-CN" altLang="en-US" b="1"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改进点</a:t>
            </a: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：运行</a:t>
            </a:r>
            <a:r>
              <a:rPr lang="zh-CN" altLang="en-US" b="1"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速度，实时性</a:t>
            </a:r>
            <a:endParaRPr lang="en-US" b="1"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Text Placeholder 3"/>
          <p:cNvSpPr txBox="1"/>
          <p:nvPr/>
        </p:nvSpPr>
        <p:spPr>
          <a:xfrm>
            <a:off x="6693077" y="3063025"/>
            <a:ext cx="1795363" cy="258532"/>
          </a:xfrm>
          <a:prstGeom prst="rect">
            <a:avLst/>
          </a:prstGeom>
        </p:spPr>
        <p:txBody>
          <a:bodyPr wrap="non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gn="r" defTabSz="775970">
              <a:lnSpc>
                <a:spcPct val="120000"/>
              </a:lnSpc>
              <a:spcBef>
                <a:spcPct val="20000"/>
              </a:spcBef>
              <a:defRPr/>
            </a:pP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改进点</a:t>
            </a: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a:t>
            </a: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文</a:t>
            </a: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字</a:t>
            </a:r>
            <a:r>
              <a:rPr lang="zh-CN" altLang="en-US" b="1"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识别精度</a:t>
            </a:r>
            <a:endParaRPr lang="en-US" b="1"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cSld>
  <p:clrMapOvr>
    <a:masterClrMapping/>
  </p:clrMapOvr>
  <p:transition spd="slow" advClick="0">
    <p:cove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3"/>
          <p:cNvSpPr txBox="1">
            <a:spLocks noChangeArrowheads="1"/>
          </p:cNvSpPr>
          <p:nvPr/>
        </p:nvSpPr>
        <p:spPr>
          <a:xfrm>
            <a:off x="1982197" y="2429346"/>
            <a:ext cx="5141491" cy="5024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altLang="zh-CN" sz="4000" b="1" dirty="0">
                <a:solidFill>
                  <a:schemeClr val="bg1">
                    <a:lumMod val="50000"/>
                  </a:schemeClr>
                </a:solidFill>
                <a:latin typeface="微软雅黑" panose="020B0503020204020204" pitchFamily="34" charset="-122"/>
                <a:ea typeface="微软雅黑" panose="020B0503020204020204" pitchFamily="34" charset="-122"/>
              </a:rPr>
              <a:t>THANK YOU</a:t>
            </a:r>
            <a:r>
              <a:rPr lang="zh-CN" altLang="en-US" sz="4000" b="1" dirty="0">
                <a:solidFill>
                  <a:schemeClr val="bg1">
                    <a:lumMod val="50000"/>
                  </a:schemeClr>
                </a:solidFill>
                <a:latin typeface="微软雅黑" panose="020B0503020204020204" pitchFamily="34" charset="-122"/>
                <a:ea typeface="微软雅黑" panose="020B0503020204020204" pitchFamily="34" charset="-122"/>
              </a:rPr>
              <a:t>！</a:t>
            </a:r>
            <a:endParaRPr lang="zh-CN" altLang="en-US" sz="40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7" name="椭圆 6"/>
          <p:cNvSpPr/>
          <p:nvPr/>
        </p:nvSpPr>
        <p:spPr>
          <a:xfrm>
            <a:off x="-200780" y="-6694671"/>
            <a:ext cx="9289030" cy="7488832"/>
          </a:xfrm>
          <a:prstGeom prst="ellipse">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620688" y="-6213226"/>
            <a:ext cx="9289030" cy="7488832"/>
          </a:xfrm>
          <a:prstGeom prst="ellipse">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3564904" y="-6213226"/>
            <a:ext cx="9289030" cy="7488832"/>
          </a:xfrm>
          <a:prstGeom prst="ellipse">
            <a:avLst/>
          </a:prstGeom>
          <a:solidFill>
            <a:schemeClr val="accent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340767" y="-6213226"/>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699792" y="4542388"/>
            <a:ext cx="9289030" cy="7488832"/>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282122" y="4083918"/>
            <a:ext cx="9289030" cy="7488832"/>
          </a:xfrm>
          <a:prstGeom prst="ellipse">
            <a:avLst/>
          </a:prstGeom>
          <a:solidFill>
            <a:srgbClr val="3992DB">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1331640" y="4227934"/>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932040" y="3964589"/>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a:xfrm>
            <a:off x="5172729" y="905047"/>
            <a:ext cx="1548622" cy="415046"/>
          </a:xfrm>
          <a:prstGeom prst="rect">
            <a:avLst/>
          </a:prstGeom>
          <a:effectLst/>
        </p:spPr>
        <p:txBody>
          <a:bodyPr wrap="none" lIns="63560" tIns="31780" rIns="63560" bIns="31780">
            <a:spAutoFit/>
          </a:bodyPr>
          <a:lstStyle/>
          <a:p>
            <a:pPr>
              <a:lnSpc>
                <a:spcPct val="120000"/>
              </a:lnSpc>
            </a:pPr>
            <a:r>
              <a:rPr lang="en-US" altLang="zh-CN" sz="1900" b="1" dirty="0">
                <a:solidFill>
                  <a:srgbClr val="77A9D3"/>
                </a:solidFill>
                <a:latin typeface="微软雅黑" panose="020B0503020204020204" pitchFamily="34" charset="-122"/>
                <a:ea typeface="微软雅黑" panose="020B0503020204020204" pitchFamily="34" charset="-122"/>
                <a:sym typeface="Arial" panose="020B0604020202020204" pitchFamily="34" charset="0"/>
              </a:rPr>
              <a:t>01  </a:t>
            </a:r>
            <a:r>
              <a:rPr lang="zh-CN" altLang="en-US" sz="1900" b="1" dirty="0" smtClean="0">
                <a:solidFill>
                  <a:srgbClr val="77A9D3"/>
                </a:solidFill>
                <a:latin typeface="微软雅黑" panose="020B0503020204020204" pitchFamily="34" charset="-122"/>
                <a:ea typeface="微软雅黑" panose="020B0503020204020204" pitchFamily="34" charset="-122"/>
                <a:sym typeface="Arial" panose="020B0604020202020204" pitchFamily="34" charset="0"/>
              </a:rPr>
              <a:t>项目简介</a:t>
            </a:r>
            <a:endParaRPr lang="en-US" altLang="zh-CN" sz="1900" b="1" dirty="0">
              <a:solidFill>
                <a:srgbClr val="77A9D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6" name="矩形 35"/>
          <p:cNvSpPr/>
          <p:nvPr/>
        </p:nvSpPr>
        <p:spPr>
          <a:xfrm>
            <a:off x="5203033" y="917944"/>
            <a:ext cx="394765" cy="376056"/>
          </a:xfrm>
          <a:prstGeom prst="rect">
            <a:avLst/>
          </a:prstGeom>
          <a:noFill/>
          <a:ln w="12700">
            <a:solidFill>
              <a:srgbClr val="A491BB"/>
            </a:solidFill>
          </a:ln>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endParaRPr lang="zh-CN" altLang="en-US">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矩形 36"/>
          <p:cNvSpPr/>
          <p:nvPr/>
        </p:nvSpPr>
        <p:spPr>
          <a:xfrm>
            <a:off x="5172729" y="1637426"/>
            <a:ext cx="1548622" cy="415046"/>
          </a:xfrm>
          <a:prstGeom prst="rect">
            <a:avLst/>
          </a:prstGeom>
          <a:effectLst/>
        </p:spPr>
        <p:txBody>
          <a:bodyPr wrap="none" lIns="63560" tIns="31780" rIns="63560" bIns="31780">
            <a:spAutoFit/>
          </a:bodyPr>
          <a:lstStyle/>
          <a:p>
            <a:pPr>
              <a:lnSpc>
                <a:spcPct val="120000"/>
              </a:lnSpc>
            </a:pPr>
            <a:r>
              <a:rPr lang="en-US" altLang="zh-CN" sz="1900" b="1" dirty="0">
                <a:solidFill>
                  <a:srgbClr val="77A9D3"/>
                </a:solidFill>
                <a:latin typeface="微软雅黑" panose="020B0503020204020204" pitchFamily="34" charset="-122"/>
                <a:ea typeface="微软雅黑" panose="020B0503020204020204" pitchFamily="34" charset="-122"/>
                <a:sym typeface="Arial" panose="020B0604020202020204" pitchFamily="34" charset="0"/>
              </a:rPr>
              <a:t>02  </a:t>
            </a:r>
            <a:r>
              <a:rPr lang="zh-CN" altLang="en-US" sz="1900" b="1" dirty="0" smtClean="0">
                <a:solidFill>
                  <a:srgbClr val="77A9D3"/>
                </a:solidFill>
                <a:latin typeface="微软雅黑" panose="020B0503020204020204" pitchFamily="34" charset="-122"/>
                <a:ea typeface="微软雅黑" panose="020B0503020204020204" pitchFamily="34" charset="-122"/>
                <a:sym typeface="Arial" panose="020B0604020202020204" pitchFamily="34" charset="0"/>
              </a:rPr>
              <a:t>开发过程</a:t>
            </a:r>
            <a:endParaRPr lang="en-US" altLang="zh-CN" sz="1900" b="1" dirty="0">
              <a:solidFill>
                <a:srgbClr val="77A9D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8" name="矩形 37"/>
          <p:cNvSpPr/>
          <p:nvPr/>
        </p:nvSpPr>
        <p:spPr>
          <a:xfrm>
            <a:off x="5203033" y="1641031"/>
            <a:ext cx="394765" cy="376056"/>
          </a:xfrm>
          <a:prstGeom prst="rect">
            <a:avLst/>
          </a:prstGeom>
          <a:noFill/>
          <a:ln w="12700">
            <a:solidFill>
              <a:srgbClr val="A491BB"/>
            </a:solidFill>
          </a:ln>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endParaRPr lang="zh-CN" altLang="en-US">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矩形 38"/>
          <p:cNvSpPr/>
          <p:nvPr/>
        </p:nvSpPr>
        <p:spPr>
          <a:xfrm>
            <a:off x="5172729" y="2340118"/>
            <a:ext cx="1548622" cy="415046"/>
          </a:xfrm>
          <a:prstGeom prst="rect">
            <a:avLst/>
          </a:prstGeom>
          <a:effectLst/>
        </p:spPr>
        <p:txBody>
          <a:bodyPr wrap="none" lIns="63560" tIns="31780" rIns="63560" bIns="31780">
            <a:spAutoFit/>
          </a:bodyPr>
          <a:lstStyle/>
          <a:p>
            <a:pPr algn="l">
              <a:lnSpc>
                <a:spcPct val="120000"/>
              </a:lnSpc>
            </a:pPr>
            <a:r>
              <a:rPr lang="en-US" altLang="zh-CN" sz="1900" b="1" dirty="0">
                <a:solidFill>
                  <a:srgbClr val="77A9D3"/>
                </a:solidFill>
                <a:latin typeface="微软雅黑" panose="020B0503020204020204" pitchFamily="34" charset="-122"/>
                <a:ea typeface="微软雅黑" panose="020B0503020204020204" pitchFamily="34" charset="-122"/>
                <a:sym typeface="Arial" panose="020B0604020202020204" pitchFamily="34" charset="0"/>
              </a:rPr>
              <a:t>03  </a:t>
            </a:r>
            <a:r>
              <a:rPr lang="zh-CN" altLang="en-US" sz="1900" b="1" dirty="0" smtClean="0">
                <a:solidFill>
                  <a:srgbClr val="77A9D3"/>
                </a:solidFill>
                <a:latin typeface="微软雅黑" panose="020B0503020204020204" pitchFamily="34" charset="-122"/>
                <a:ea typeface="微软雅黑" panose="020B0503020204020204" pitchFamily="34" charset="-122"/>
                <a:sym typeface="Arial" panose="020B0604020202020204" pitchFamily="34" charset="0"/>
              </a:rPr>
              <a:t>项目成果</a:t>
            </a:r>
            <a:endParaRPr lang="zh-CN" altLang="en-US" sz="1900" b="1" dirty="0">
              <a:solidFill>
                <a:srgbClr val="77A9D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0" name="矩形 39"/>
          <p:cNvSpPr/>
          <p:nvPr/>
        </p:nvSpPr>
        <p:spPr>
          <a:xfrm>
            <a:off x="5203033" y="2352432"/>
            <a:ext cx="394765" cy="376056"/>
          </a:xfrm>
          <a:prstGeom prst="rect">
            <a:avLst/>
          </a:prstGeom>
          <a:noFill/>
          <a:ln w="12700">
            <a:solidFill>
              <a:srgbClr val="A491BB"/>
            </a:solidFill>
          </a:ln>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endParaRPr lang="zh-CN" altLang="en-US">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矩形 40"/>
          <p:cNvSpPr/>
          <p:nvPr/>
        </p:nvSpPr>
        <p:spPr>
          <a:xfrm>
            <a:off x="5172729" y="3072497"/>
            <a:ext cx="1548622" cy="415046"/>
          </a:xfrm>
          <a:prstGeom prst="rect">
            <a:avLst/>
          </a:prstGeom>
          <a:effectLst/>
        </p:spPr>
        <p:txBody>
          <a:bodyPr wrap="none" lIns="63560" tIns="31780" rIns="63560" bIns="31780">
            <a:spAutoFit/>
          </a:bodyPr>
          <a:lstStyle/>
          <a:p>
            <a:pPr>
              <a:lnSpc>
                <a:spcPct val="120000"/>
              </a:lnSpc>
            </a:pPr>
            <a:r>
              <a:rPr lang="en-US" altLang="zh-CN" sz="1900" b="1" dirty="0">
                <a:solidFill>
                  <a:srgbClr val="77A9D3"/>
                </a:solidFill>
                <a:latin typeface="微软雅黑" panose="020B0503020204020204" pitchFamily="34" charset="-122"/>
                <a:ea typeface="微软雅黑" panose="020B0503020204020204" pitchFamily="34" charset="-122"/>
                <a:sym typeface="Arial" panose="020B0604020202020204" pitchFamily="34" charset="0"/>
              </a:rPr>
              <a:t>04  </a:t>
            </a:r>
            <a:r>
              <a:rPr lang="zh-CN" altLang="en-US" sz="1900" b="1" dirty="0" smtClean="0">
                <a:solidFill>
                  <a:srgbClr val="77A9D3"/>
                </a:solidFill>
                <a:latin typeface="微软雅黑" panose="020B0503020204020204" pitchFamily="34" charset="-122"/>
                <a:ea typeface="微软雅黑" panose="020B0503020204020204" pitchFamily="34" charset="-122"/>
                <a:sym typeface="Arial" panose="020B0604020202020204" pitchFamily="34" charset="0"/>
              </a:rPr>
              <a:t>项目评价</a:t>
            </a:r>
            <a:endParaRPr lang="en-US" altLang="zh-CN" sz="1900" b="1" dirty="0">
              <a:solidFill>
                <a:srgbClr val="77A9D3"/>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2" name="矩形 41"/>
          <p:cNvSpPr/>
          <p:nvPr/>
        </p:nvSpPr>
        <p:spPr>
          <a:xfrm>
            <a:off x="5203033" y="3085394"/>
            <a:ext cx="394765" cy="376056"/>
          </a:xfrm>
          <a:prstGeom prst="rect">
            <a:avLst/>
          </a:prstGeom>
          <a:noFill/>
          <a:ln w="12700">
            <a:solidFill>
              <a:srgbClr val="A491BB"/>
            </a:solidFill>
          </a:ln>
        </p:spPr>
        <p:style>
          <a:lnRef idx="2">
            <a:schemeClr val="accent1">
              <a:shade val="50000"/>
            </a:schemeClr>
          </a:lnRef>
          <a:fillRef idx="1">
            <a:schemeClr val="accent1"/>
          </a:fillRef>
          <a:effectRef idx="0">
            <a:schemeClr val="accent1"/>
          </a:effectRef>
          <a:fontRef idx="minor">
            <a:schemeClr val="lt1"/>
          </a:fontRef>
        </p:style>
        <p:txBody>
          <a:bodyPr lIns="63560" tIns="31780" rIns="63560" bIns="31780" rtlCol="0" anchor="ctr"/>
          <a:lstStyle/>
          <a:p>
            <a:endParaRPr lang="zh-CN" altLang="en-US">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TextBox 148"/>
          <p:cNvSpPr txBox="1"/>
          <p:nvPr/>
        </p:nvSpPr>
        <p:spPr>
          <a:xfrm>
            <a:off x="1653563" y="1535288"/>
            <a:ext cx="1761031" cy="840419"/>
          </a:xfrm>
          <a:prstGeom prst="rect">
            <a:avLst/>
          </a:prstGeom>
          <a:noFill/>
        </p:spPr>
        <p:txBody>
          <a:bodyPr vert="horz" wrap="square" lIns="63560" tIns="31780" rIns="63560" bIns="31780" rtlCol="0">
            <a:spAutoFit/>
          </a:bodyPr>
          <a:lstStyle/>
          <a:p>
            <a:pPr>
              <a:lnSpc>
                <a:spcPct val="120000"/>
              </a:lnSpc>
            </a:pPr>
            <a:r>
              <a:rPr lang="zh-CN" altLang="en-US" sz="4600" b="1" cap="all" spc="209" dirty="0">
                <a:solidFill>
                  <a:srgbClr val="77A9D3"/>
                </a:solidFill>
                <a:latin typeface="Arial" panose="020B0604020202020204" pitchFamily="34" charset="0"/>
                <a:ea typeface="微软雅黑" panose="020B0503020204020204" pitchFamily="34" charset="-122"/>
                <a:cs typeface="+mn-ea"/>
                <a:sym typeface="Arial" panose="020B0604020202020204" pitchFamily="34" charset="0"/>
              </a:rPr>
              <a:t>目录</a:t>
            </a:r>
            <a:endParaRPr lang="en-US" altLang="zh-CN" sz="4600" b="1" cap="all" spc="209" dirty="0">
              <a:solidFill>
                <a:srgbClr val="77A9D3"/>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TextBox 148"/>
          <p:cNvSpPr txBox="1"/>
          <p:nvPr/>
        </p:nvSpPr>
        <p:spPr>
          <a:xfrm>
            <a:off x="1653563" y="2295145"/>
            <a:ext cx="2380414" cy="636645"/>
          </a:xfrm>
          <a:prstGeom prst="rect">
            <a:avLst/>
          </a:prstGeom>
          <a:noFill/>
        </p:spPr>
        <p:txBody>
          <a:bodyPr vert="horz" wrap="square" lIns="63560" tIns="31780" rIns="63560" bIns="31780" rtlCol="0">
            <a:spAutoFit/>
          </a:bodyPr>
          <a:lstStyle/>
          <a:p>
            <a:pPr>
              <a:lnSpc>
                <a:spcPct val="120000"/>
              </a:lnSpc>
            </a:pPr>
            <a:r>
              <a:rPr lang="en-US" altLang="zh-CN" sz="3100" b="1" dirty="0">
                <a:solidFill>
                  <a:srgbClr val="77A9D3"/>
                </a:solidFill>
                <a:latin typeface="Arial" panose="020B0604020202020204" pitchFamily="34" charset="0"/>
                <a:ea typeface="微软雅黑" panose="020B0503020204020204" pitchFamily="34" charset="-122"/>
                <a:cs typeface="+mn-ea"/>
                <a:sym typeface="Arial" panose="020B0604020202020204" pitchFamily="34" charset="0"/>
              </a:rPr>
              <a:t>CONTENTS</a:t>
            </a:r>
            <a:endParaRPr lang="en-US" altLang="zh-CN" sz="3100" b="1" dirty="0">
              <a:solidFill>
                <a:srgbClr val="77A9D3"/>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6" name="椭圆 75"/>
          <p:cNvSpPr/>
          <p:nvPr/>
        </p:nvSpPr>
        <p:spPr>
          <a:xfrm>
            <a:off x="-6744651" y="3958639"/>
            <a:ext cx="9289030" cy="7488832"/>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椭圆 76"/>
          <p:cNvSpPr/>
          <p:nvPr/>
        </p:nvSpPr>
        <p:spPr>
          <a:xfrm>
            <a:off x="-6162321" y="3500169"/>
            <a:ext cx="9289030" cy="7488832"/>
          </a:xfrm>
          <a:prstGeom prst="ellipse">
            <a:avLst/>
          </a:prstGeom>
          <a:solidFill>
            <a:srgbClr val="3992DB">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8112803" y="3644185"/>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9" name="椭圆 78"/>
          <p:cNvSpPr/>
          <p:nvPr/>
        </p:nvSpPr>
        <p:spPr>
          <a:xfrm>
            <a:off x="-3502320" y="4515966"/>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p:cove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48"/>
          <p:cNvSpPr txBox="1"/>
          <p:nvPr/>
        </p:nvSpPr>
        <p:spPr>
          <a:xfrm>
            <a:off x="3800970" y="1841219"/>
            <a:ext cx="2816801" cy="477054"/>
          </a:xfrm>
          <a:prstGeom prst="rect">
            <a:avLst/>
          </a:prstGeom>
          <a:noFill/>
        </p:spPr>
        <p:txBody>
          <a:bodyPr wrap="square" lIns="0" tIns="0" rIns="0" bIns="0" rtlCol="0">
            <a:spAutoFit/>
          </a:bodyPr>
          <a:lstStyle/>
          <a:p>
            <a:r>
              <a:rPr lang="zh-CN" altLang="en-US" sz="3100" dirty="0" smtClean="0">
                <a:solidFill>
                  <a:srgbClr val="77A9D3"/>
                </a:solidFill>
                <a:latin typeface="微软雅黑" panose="020B0503020204020204" pitchFamily="34" charset="-122"/>
                <a:ea typeface="微软雅黑" panose="020B0503020204020204" pitchFamily="34" charset="-122"/>
                <a:cs typeface="+mn-ea"/>
                <a:sym typeface="+mn-lt"/>
              </a:rPr>
              <a:t>项目简介</a:t>
            </a:r>
            <a:endParaRPr lang="en-GB" altLang="zh-CN" sz="3100" dirty="0">
              <a:solidFill>
                <a:srgbClr val="77A9D3"/>
              </a:solidFill>
              <a:latin typeface="微软雅黑" panose="020B0503020204020204" pitchFamily="34" charset="-122"/>
              <a:ea typeface="微软雅黑" panose="020B0503020204020204" pitchFamily="34" charset="-122"/>
              <a:cs typeface="+mn-ea"/>
              <a:sym typeface="+mn-lt"/>
            </a:endParaRPr>
          </a:p>
        </p:txBody>
      </p:sp>
      <p:sp>
        <p:nvSpPr>
          <p:cNvPr id="8" name="TextBox 49"/>
          <p:cNvSpPr txBox="1"/>
          <p:nvPr/>
        </p:nvSpPr>
        <p:spPr>
          <a:xfrm>
            <a:off x="3837634" y="2420997"/>
            <a:ext cx="2780138" cy="245745"/>
          </a:xfrm>
          <a:prstGeom prst="rect">
            <a:avLst/>
          </a:prstGeom>
          <a:noFill/>
        </p:spPr>
        <p:txBody>
          <a:bodyPr wrap="square" lIns="0" tIns="0" rIns="0" bIns="0" rtlCol="0">
            <a:spAutoFit/>
          </a:bodyPr>
          <a:lstStyle/>
          <a:p>
            <a:pPr eaLnBrk="0" hangingPunct="0"/>
            <a:r>
              <a:rPr lang="en-US" altLang="zh-CN" sz="800" dirty="0" smtClean="0">
                <a:solidFill>
                  <a:srgbClr val="77A9D3"/>
                </a:solidFill>
                <a:latin typeface="微软雅黑" panose="020B0503020204020204" pitchFamily="34" charset="-122"/>
                <a:ea typeface="微软雅黑" panose="020B0503020204020204" pitchFamily="34" charset="-122"/>
                <a:cs typeface="+mn-ea"/>
                <a:sym typeface="+mn-lt"/>
              </a:rPr>
              <a:t>Project</a:t>
            </a:r>
            <a:r>
              <a:rPr lang="zh-CN" altLang="en-US" sz="800" dirty="0" smtClean="0">
                <a:solidFill>
                  <a:srgbClr val="77A9D3"/>
                </a:solidFill>
                <a:latin typeface="微软雅黑" panose="020B0503020204020204" pitchFamily="34" charset="-122"/>
                <a:ea typeface="微软雅黑" panose="020B0503020204020204" pitchFamily="34" charset="-122"/>
                <a:cs typeface="+mn-ea"/>
                <a:sym typeface="+mn-lt"/>
              </a:rPr>
              <a:t> </a:t>
            </a:r>
            <a:r>
              <a:rPr lang="en-US" altLang="zh-CN" sz="800" dirty="0" smtClean="0">
                <a:solidFill>
                  <a:srgbClr val="77A9D3"/>
                </a:solidFill>
                <a:latin typeface="微软雅黑" panose="020B0503020204020204" pitchFamily="34" charset="-122"/>
                <a:ea typeface="微软雅黑" panose="020B0503020204020204" pitchFamily="34" charset="-122"/>
                <a:cs typeface="+mn-ea"/>
                <a:sym typeface="+mn-lt"/>
              </a:rPr>
              <a:t>Introduction </a:t>
            </a:r>
            <a:r>
              <a:rPr lang="en-US" altLang="zh-CN" sz="800" dirty="0">
                <a:solidFill>
                  <a:srgbClr val="77A9D3"/>
                </a:solidFill>
                <a:latin typeface="微软雅黑" panose="020B0503020204020204" pitchFamily="34" charset="-122"/>
                <a:ea typeface="微软雅黑" panose="020B0503020204020204" pitchFamily="34" charset="-122"/>
                <a:cs typeface="+mn-ea"/>
                <a:sym typeface="+mn-lt"/>
              </a:rPr>
              <a:t>- </a:t>
            </a:r>
            <a:r>
              <a:rPr lang="zh-CN" altLang="en-US" sz="800" dirty="0">
                <a:solidFill>
                  <a:srgbClr val="77A9D3"/>
                </a:solidFill>
                <a:latin typeface="微软雅黑" panose="020B0503020204020204" pitchFamily="34" charset="-122"/>
                <a:ea typeface="微软雅黑" panose="020B0503020204020204" pitchFamily="34" charset="-122"/>
                <a:cs typeface="+mn-ea"/>
                <a:sym typeface="+mn-lt"/>
              </a:rPr>
              <a:t>支持语音控制的智能运载小车</a:t>
            </a:r>
            <a:endParaRPr lang="zh-CN" altLang="en-US" sz="800" dirty="0">
              <a:solidFill>
                <a:srgbClr val="77A9D3"/>
              </a:solidFill>
              <a:latin typeface="微软雅黑" panose="020B0503020204020204" pitchFamily="34" charset="-122"/>
              <a:ea typeface="微软雅黑" panose="020B0503020204020204" pitchFamily="34" charset="-122"/>
              <a:cs typeface="+mn-ea"/>
              <a:sym typeface="+mn-lt"/>
            </a:endParaRPr>
          </a:p>
          <a:p>
            <a:pPr eaLnBrk="0" hangingPunct="0"/>
            <a:r>
              <a:rPr lang="en-US" altLang="zh-CN" sz="800" dirty="0">
                <a:solidFill>
                  <a:srgbClr val="77A9D3"/>
                </a:solidFill>
                <a:latin typeface="微软雅黑" panose="020B0503020204020204" pitchFamily="34" charset="-122"/>
                <a:ea typeface="微软雅黑" panose="020B0503020204020204" pitchFamily="34" charset="-122"/>
                <a:cs typeface="+mn-ea"/>
                <a:sym typeface="+mn-lt"/>
              </a:rPr>
              <a:t>Intelligent Carrier Supporting Voice Control</a:t>
            </a:r>
            <a:endParaRPr lang="en-US" altLang="zh-CN" sz="800" dirty="0">
              <a:solidFill>
                <a:srgbClr val="77A9D3"/>
              </a:solidFill>
              <a:latin typeface="微软雅黑" panose="020B0503020204020204" pitchFamily="34" charset="-122"/>
              <a:ea typeface="微软雅黑" panose="020B0503020204020204" pitchFamily="34" charset="-122"/>
              <a:cs typeface="+mn-ea"/>
              <a:sym typeface="+mn-lt"/>
            </a:endParaRPr>
          </a:p>
        </p:txBody>
      </p:sp>
      <p:sp>
        <p:nvSpPr>
          <p:cNvPr id="9" name="矩形 259"/>
          <p:cNvSpPr>
            <a:spLocks noChangeArrowheads="1"/>
          </p:cNvSpPr>
          <p:nvPr/>
        </p:nvSpPr>
        <p:spPr bwMode="auto">
          <a:xfrm>
            <a:off x="2315746" y="1388328"/>
            <a:ext cx="1562186" cy="1576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560" tIns="31780" rIns="63560" bIns="3178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600" cap="all" spc="209" dirty="0">
                <a:solidFill>
                  <a:srgbClr val="77A9D3"/>
                </a:solidFill>
                <a:latin typeface="Impact" panose="020B0806030902050204" pitchFamily="34" charset="0"/>
                <a:cs typeface="Arial" panose="020B0604020202020204" pitchFamily="34" charset="0"/>
              </a:rPr>
              <a:t>01</a:t>
            </a:r>
            <a:endParaRPr lang="zh-CN" altLang="en-US" sz="9600" cap="all" spc="209" dirty="0">
              <a:solidFill>
                <a:srgbClr val="77A9D3"/>
              </a:solidFill>
              <a:latin typeface="Impact" panose="020B0806030902050204" pitchFamily="34" charset="0"/>
              <a:cs typeface="Arial" panose="020B0604020202020204" pitchFamily="34" charset="0"/>
            </a:endParaRPr>
          </a:p>
        </p:txBody>
      </p:sp>
      <p:sp>
        <p:nvSpPr>
          <p:cNvPr id="16" name="椭圆 15"/>
          <p:cNvSpPr/>
          <p:nvPr/>
        </p:nvSpPr>
        <p:spPr>
          <a:xfrm>
            <a:off x="1951340" y="4046568"/>
            <a:ext cx="9289030" cy="7488832"/>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533670" y="3588098"/>
            <a:ext cx="9289030" cy="7488832"/>
          </a:xfrm>
          <a:prstGeom prst="ellipse">
            <a:avLst/>
          </a:prstGeom>
          <a:solidFill>
            <a:srgbClr val="3992DB">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83188" y="3732114"/>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5193671" y="4603895"/>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p:cove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rPr>
              <a:t>项目简介</a:t>
            </a:r>
            <a:r>
              <a:rPr lang="en-US" altLang="zh-CN" sz="1800" b="1" dirty="0" smtClean="0">
                <a:solidFill>
                  <a:schemeClr val="bg1">
                    <a:lumMod val="50000"/>
                  </a:schemeClr>
                </a:solidFill>
                <a:latin typeface="微软雅黑" panose="020B0503020204020204" pitchFamily="34" charset="-122"/>
                <a:ea typeface="微软雅黑" panose="020B0503020204020204" pitchFamily="34" charset="-122"/>
              </a:rPr>
              <a:t>-</a:t>
            </a:r>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rPr>
              <a:t>背景</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cxnSp>
        <p:nvCxnSpPr>
          <p:cNvPr id="31" name="Straight Arrow Connector 48"/>
          <p:cNvCxnSpPr/>
          <p:nvPr/>
        </p:nvCxnSpPr>
        <p:spPr>
          <a:xfrm>
            <a:off x="251" y="2885393"/>
            <a:ext cx="8387759" cy="0"/>
          </a:xfrm>
          <a:prstGeom prst="straightConnector1">
            <a:avLst/>
          </a:prstGeom>
          <a:ln w="114300">
            <a:solidFill>
              <a:srgbClr val="77A9D3"/>
            </a:solidFill>
            <a:tailEnd type="triangle"/>
          </a:ln>
        </p:spPr>
        <p:style>
          <a:lnRef idx="1">
            <a:schemeClr val="accent1"/>
          </a:lnRef>
          <a:fillRef idx="0">
            <a:schemeClr val="accent1"/>
          </a:fillRef>
          <a:effectRef idx="0">
            <a:schemeClr val="accent1"/>
          </a:effectRef>
          <a:fontRef idx="minor">
            <a:schemeClr val="tx1"/>
          </a:fontRef>
        </p:style>
      </p:cxnSp>
      <p:grpSp>
        <p:nvGrpSpPr>
          <p:cNvPr id="33" name="Group 11"/>
          <p:cNvGrpSpPr/>
          <p:nvPr/>
        </p:nvGrpSpPr>
        <p:grpSpPr>
          <a:xfrm>
            <a:off x="5373527" y="2571750"/>
            <a:ext cx="1696962" cy="191035"/>
            <a:chOff x="7163516" y="3227357"/>
            <a:chExt cx="2262348" cy="254634"/>
          </a:xfrm>
          <a:solidFill>
            <a:srgbClr val="A491BB"/>
          </a:solidFill>
        </p:grpSpPr>
        <p:sp>
          <p:nvSpPr>
            <p:cNvPr id="34" name="Rectangle 51"/>
            <p:cNvSpPr/>
            <p:nvPr/>
          </p:nvSpPr>
          <p:spPr>
            <a:xfrm>
              <a:off x="7163516" y="3300674"/>
              <a:ext cx="2097777"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Oval 57"/>
            <p:cNvSpPr/>
            <p:nvPr/>
          </p:nvSpPr>
          <p:spPr>
            <a:xfrm>
              <a:off x="9171230" y="3227357"/>
              <a:ext cx="254634" cy="25463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8" name="Group 10"/>
          <p:cNvGrpSpPr/>
          <p:nvPr/>
        </p:nvGrpSpPr>
        <p:grpSpPr>
          <a:xfrm>
            <a:off x="5373527" y="3027579"/>
            <a:ext cx="1696962" cy="191035"/>
            <a:chOff x="7163516" y="3834942"/>
            <a:chExt cx="2262348" cy="254634"/>
          </a:xfrm>
          <a:solidFill>
            <a:srgbClr val="A491BB"/>
          </a:solidFill>
        </p:grpSpPr>
        <p:sp>
          <p:nvSpPr>
            <p:cNvPr id="49" name="Rectangle 72"/>
            <p:cNvSpPr/>
            <p:nvPr/>
          </p:nvSpPr>
          <p:spPr>
            <a:xfrm>
              <a:off x="7163516" y="3908259"/>
              <a:ext cx="2097777"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Oval 78"/>
            <p:cNvSpPr/>
            <p:nvPr/>
          </p:nvSpPr>
          <p:spPr>
            <a:xfrm>
              <a:off x="9171230" y="3834942"/>
              <a:ext cx="254634" cy="25463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3" name="Group 6"/>
          <p:cNvGrpSpPr/>
          <p:nvPr/>
        </p:nvGrpSpPr>
        <p:grpSpPr>
          <a:xfrm>
            <a:off x="3772063" y="2571750"/>
            <a:ext cx="1696962" cy="191035"/>
            <a:chOff x="5028485" y="3227357"/>
            <a:chExt cx="2262348" cy="254634"/>
          </a:xfrm>
          <a:solidFill>
            <a:srgbClr val="A491BB"/>
          </a:solidFill>
        </p:grpSpPr>
        <p:sp>
          <p:nvSpPr>
            <p:cNvPr id="64" name="Rectangle 50"/>
            <p:cNvSpPr/>
            <p:nvPr/>
          </p:nvSpPr>
          <p:spPr>
            <a:xfrm>
              <a:off x="5028485" y="3300674"/>
              <a:ext cx="2097777"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5" name="Oval 56"/>
            <p:cNvSpPr/>
            <p:nvPr/>
          </p:nvSpPr>
          <p:spPr>
            <a:xfrm>
              <a:off x="7036199" y="3227357"/>
              <a:ext cx="254634" cy="25463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6" name="Group 9"/>
          <p:cNvGrpSpPr/>
          <p:nvPr/>
        </p:nvGrpSpPr>
        <p:grpSpPr>
          <a:xfrm>
            <a:off x="3772063" y="3027579"/>
            <a:ext cx="1696962" cy="191035"/>
            <a:chOff x="5028485" y="3834942"/>
            <a:chExt cx="2262348" cy="254634"/>
          </a:xfrm>
          <a:solidFill>
            <a:srgbClr val="A491BB"/>
          </a:solidFill>
        </p:grpSpPr>
        <p:sp>
          <p:nvSpPr>
            <p:cNvPr id="67" name="Rectangle 71"/>
            <p:cNvSpPr/>
            <p:nvPr/>
          </p:nvSpPr>
          <p:spPr>
            <a:xfrm>
              <a:off x="5028485" y="3908259"/>
              <a:ext cx="2097777"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8" name="Oval 77"/>
            <p:cNvSpPr/>
            <p:nvPr/>
          </p:nvSpPr>
          <p:spPr>
            <a:xfrm>
              <a:off x="7036199" y="3834942"/>
              <a:ext cx="254634" cy="25463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69" name="Group 4"/>
          <p:cNvGrpSpPr/>
          <p:nvPr/>
        </p:nvGrpSpPr>
        <p:grpSpPr>
          <a:xfrm>
            <a:off x="2230039" y="2571750"/>
            <a:ext cx="1637523" cy="191035"/>
            <a:chOff x="2972698" y="3227357"/>
            <a:chExt cx="2183104" cy="254634"/>
          </a:xfrm>
          <a:solidFill>
            <a:srgbClr val="A491BB"/>
          </a:solidFill>
        </p:grpSpPr>
        <p:sp>
          <p:nvSpPr>
            <p:cNvPr id="70" name="Rectangle 53"/>
            <p:cNvSpPr/>
            <p:nvPr/>
          </p:nvSpPr>
          <p:spPr>
            <a:xfrm>
              <a:off x="2972698" y="3300674"/>
              <a:ext cx="2097777"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1" name="Oval 54"/>
            <p:cNvSpPr/>
            <p:nvPr/>
          </p:nvSpPr>
          <p:spPr>
            <a:xfrm>
              <a:off x="4901168" y="3227357"/>
              <a:ext cx="254634" cy="25463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2" name="Group 1"/>
          <p:cNvGrpSpPr/>
          <p:nvPr/>
        </p:nvGrpSpPr>
        <p:grpSpPr>
          <a:xfrm>
            <a:off x="251" y="2571750"/>
            <a:ext cx="2265848" cy="191035"/>
            <a:chOff x="0" y="3227357"/>
            <a:chExt cx="3020771" cy="254634"/>
          </a:xfrm>
          <a:solidFill>
            <a:srgbClr val="A491BB"/>
          </a:solidFill>
        </p:grpSpPr>
        <p:sp>
          <p:nvSpPr>
            <p:cNvPr id="73" name="Rectangle 52"/>
            <p:cNvSpPr/>
            <p:nvPr/>
          </p:nvSpPr>
          <p:spPr>
            <a:xfrm>
              <a:off x="0" y="3300674"/>
              <a:ext cx="2882900"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4" name="Oval 55"/>
            <p:cNvSpPr/>
            <p:nvPr/>
          </p:nvSpPr>
          <p:spPr>
            <a:xfrm>
              <a:off x="2766137" y="3227357"/>
              <a:ext cx="254634" cy="25463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5" name="Group 5"/>
          <p:cNvGrpSpPr/>
          <p:nvPr/>
        </p:nvGrpSpPr>
        <p:grpSpPr>
          <a:xfrm>
            <a:off x="2230039" y="3027579"/>
            <a:ext cx="1637523" cy="191035"/>
            <a:chOff x="2972698" y="3834942"/>
            <a:chExt cx="2183104" cy="254634"/>
          </a:xfrm>
          <a:solidFill>
            <a:srgbClr val="A491BB"/>
          </a:solidFill>
        </p:grpSpPr>
        <p:sp>
          <p:nvSpPr>
            <p:cNvPr id="76" name="Rectangle 74"/>
            <p:cNvSpPr/>
            <p:nvPr/>
          </p:nvSpPr>
          <p:spPr>
            <a:xfrm>
              <a:off x="2972698" y="3908259"/>
              <a:ext cx="2097777"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77" name="Oval 75"/>
            <p:cNvSpPr/>
            <p:nvPr/>
          </p:nvSpPr>
          <p:spPr>
            <a:xfrm>
              <a:off x="4901168" y="3834942"/>
              <a:ext cx="254634" cy="25463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78" name="Group 2"/>
          <p:cNvGrpSpPr/>
          <p:nvPr/>
        </p:nvGrpSpPr>
        <p:grpSpPr>
          <a:xfrm>
            <a:off x="251" y="3027579"/>
            <a:ext cx="2265848" cy="191035"/>
            <a:chOff x="0" y="3834942"/>
            <a:chExt cx="3020771" cy="254634"/>
          </a:xfrm>
          <a:solidFill>
            <a:srgbClr val="A491BB"/>
          </a:solidFill>
        </p:grpSpPr>
        <p:sp>
          <p:nvSpPr>
            <p:cNvPr id="79" name="Rectangle 73"/>
            <p:cNvSpPr/>
            <p:nvPr/>
          </p:nvSpPr>
          <p:spPr>
            <a:xfrm>
              <a:off x="0" y="3908259"/>
              <a:ext cx="2924175" cy="10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0" name="Oval 76"/>
            <p:cNvSpPr/>
            <p:nvPr/>
          </p:nvSpPr>
          <p:spPr>
            <a:xfrm>
              <a:off x="2766137" y="3834942"/>
              <a:ext cx="254634" cy="25463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id-ID" sz="6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81" name="Shape 1889"/>
          <p:cNvSpPr/>
          <p:nvPr/>
        </p:nvSpPr>
        <p:spPr>
          <a:xfrm>
            <a:off x="540920" y="3294491"/>
            <a:ext cx="7775496" cy="1538605"/>
          </a:xfrm>
          <a:prstGeom prst="rect">
            <a:avLst/>
          </a:prstGeom>
          <a:ln w="12700">
            <a:miter lim="400000"/>
          </a:ln>
        </p:spPr>
        <p:txBody>
          <a:bodyPr wrap="square" lIns="0" tIns="0" rIns="0" bIns="0" anchor="t" anchorCtr="0">
            <a:spAutoFit/>
          </a:bodyPr>
          <a:lstStyle>
            <a:lvl1pPr algn="r">
              <a:defRPr sz="3500">
                <a:solidFill>
                  <a:srgbClr val="53585F"/>
                </a:solidFill>
              </a:defRPr>
            </a:lvl1pPr>
          </a:lstStyle>
          <a:p>
            <a:pPr algn="l">
              <a:lnSpc>
                <a:spcPts val="2400"/>
              </a:lnSpc>
              <a:defRPr sz="1800">
                <a:solidFill>
                  <a:srgbClr val="000000"/>
                </a:solidFill>
              </a:defRPr>
            </a:pPr>
            <a:r>
              <a:rPr lang="zh-CN" altLang="en-US" sz="14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文字</a:t>
            </a: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识别 </a:t>
            </a:r>
            <a:r>
              <a:rPr lang="en-US" altLang="zh-CN"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Character </a:t>
            </a:r>
            <a:r>
              <a:rPr lang="en-US" altLang="zh-CN" sz="14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Recognition</a:t>
            </a:r>
            <a:endParaRPr lang="en-US" altLang="zh-CN"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gn="l">
              <a:lnSpc>
                <a:spcPts val="2400"/>
              </a:lnSpc>
              <a:defRPr sz="1800">
                <a:solidFill>
                  <a:srgbClr val="000000"/>
                </a:solidFill>
              </a:defRPr>
            </a:pP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利用计算机自动识别字符的技术，是模式识别应用的一个重要领域。</a:t>
            </a:r>
            <a:endPar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gn="l">
              <a:lnSpc>
                <a:spcPts val="2400"/>
              </a:lnSpc>
              <a:defRPr sz="1800">
                <a:solidFill>
                  <a:srgbClr val="000000"/>
                </a:solidFill>
              </a:defRPr>
            </a:pP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识别一般包括数字信息的采集、信息的分析与处理、信息的分类判别等几个部分。</a:t>
            </a:r>
            <a:endPar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gn="l">
              <a:lnSpc>
                <a:spcPts val="2400"/>
              </a:lnSpc>
              <a:defRPr sz="1800">
                <a:solidFill>
                  <a:srgbClr val="000000"/>
                </a:solidFill>
              </a:defRPr>
            </a:pP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文字</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识别可应用于许多领域，如文献资料的检索、信件和包裹的分拣、商品编码的识别、商品仓库的管理，以及文档检索，各类证件识别，方便用户快速录入信息，提高各行各业的工作效率。</a:t>
            </a:r>
            <a:endPar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
        <p:nvSpPr>
          <p:cNvPr id="82" name="Shape 1889"/>
          <p:cNvSpPr/>
          <p:nvPr/>
        </p:nvSpPr>
        <p:spPr>
          <a:xfrm>
            <a:off x="540920" y="915566"/>
            <a:ext cx="7775496" cy="1538883"/>
          </a:xfrm>
          <a:prstGeom prst="rect">
            <a:avLst/>
          </a:prstGeom>
          <a:ln w="12700">
            <a:miter lim="400000"/>
          </a:ln>
        </p:spPr>
        <p:txBody>
          <a:bodyPr wrap="square" lIns="0" tIns="0" rIns="0" bIns="0" anchor="t" anchorCtr="0">
            <a:spAutoFit/>
          </a:bodyPr>
          <a:lstStyle>
            <a:lvl1pPr algn="r">
              <a:defRPr sz="3500">
                <a:solidFill>
                  <a:srgbClr val="53585F"/>
                </a:solidFill>
              </a:defRPr>
            </a:lvl1pPr>
          </a:lstStyle>
          <a:p>
            <a:pPr algn="l">
              <a:lnSpc>
                <a:spcPts val="2400"/>
              </a:lnSpc>
              <a:defRPr sz="1800">
                <a:solidFill>
                  <a:srgbClr val="000000"/>
                </a:solidFill>
              </a:defRPr>
            </a:pP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语音识别</a:t>
            </a:r>
            <a:r>
              <a:rPr lang="en-US" altLang="zh-CN"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 Speech Recognition</a:t>
            </a: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 </a:t>
            </a:r>
            <a:r>
              <a:rPr lang="en-US" altLang="zh-CN"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(SR)</a:t>
            </a:r>
            <a:endParaRPr lang="en-US" altLang="zh-CN"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gn="l">
              <a:lnSpc>
                <a:spcPts val="2400"/>
              </a:lnSpc>
              <a:defRPr sz="1800">
                <a:solidFill>
                  <a:srgbClr val="000000"/>
                </a:solidFill>
              </a:defRPr>
            </a:pP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语音识别目标是将人类的语音中的词汇内容转换为计算机可读的输入。</a:t>
            </a:r>
            <a:endParaRPr lang="en-US" altLang="zh-CN"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gn="l">
              <a:lnSpc>
                <a:spcPts val="2400"/>
              </a:lnSpc>
              <a:defRPr sz="1800">
                <a:solidFill>
                  <a:srgbClr val="000000"/>
                </a:solidFill>
              </a:defRPr>
            </a:pPr>
            <a:r>
              <a:rPr lang="zh-CN" altLang="zh-CN"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rPr>
              <a:t>语言是信息交流的重要手段，也是人机交互的</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rPr>
              <a:t>入口。</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在</a:t>
            </a:r>
            <a:r>
              <a:rPr lang="en-US" altLang="zh-CN"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AI</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席卷全球时，语音交互已经成为人工智能领域最成熟也是落地最快的技术。</a:t>
            </a:r>
            <a:r>
              <a:rPr lang="zh-CN" altLang="zh-CN"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rPr>
              <a:t>语音识别可以用声音来控制设备完成一些特定的命令，减少用户如手机、键盘、遥控等中控设备的依赖，使生活更加方便。</a:t>
            </a:r>
            <a:endPar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spTree>
  </p:cSld>
  <p:clrMapOvr>
    <a:masterClrMapping/>
  </p:clrMapOvr>
  <p:transition spd="slow" advClick="0">
    <p:cove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a:solidFill>
                  <a:schemeClr val="bg1">
                    <a:lumMod val="50000"/>
                  </a:schemeClr>
                </a:solidFill>
                <a:latin typeface="微软雅黑" panose="020B0503020204020204" pitchFamily="34" charset="-122"/>
                <a:ea typeface="微软雅黑" panose="020B0503020204020204" pitchFamily="34" charset="-122"/>
              </a:rPr>
              <a:t>项目简介</a:t>
            </a:r>
            <a:r>
              <a:rPr lang="en-US" altLang="zh-CN" sz="1800" b="1" dirty="0">
                <a:solidFill>
                  <a:schemeClr val="bg1">
                    <a:lumMod val="50000"/>
                  </a:schemeClr>
                </a:solidFill>
                <a:latin typeface="微软雅黑" panose="020B0503020204020204" pitchFamily="34" charset="-122"/>
                <a:ea typeface="微软雅黑" panose="020B0503020204020204" pitchFamily="34" charset="-122"/>
              </a:rPr>
              <a:t>-</a:t>
            </a:r>
            <a:r>
              <a:rPr lang="zh-CN" altLang="en-US" sz="1800" b="1" dirty="0">
                <a:solidFill>
                  <a:schemeClr val="bg1">
                    <a:lumMod val="50000"/>
                  </a:schemeClr>
                </a:solidFill>
                <a:latin typeface="微软雅黑" panose="020B0503020204020204" pitchFamily="34" charset="-122"/>
                <a:ea typeface="微软雅黑" panose="020B0503020204020204" pitchFamily="34" charset="-122"/>
              </a:rPr>
              <a:t>背景</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537360" y="1103321"/>
            <a:ext cx="1954381" cy="400110"/>
          </a:xfrm>
          <a:prstGeom prst="rect">
            <a:avLst/>
          </a:prstGeom>
        </p:spPr>
        <p:txBody>
          <a:bodyPr wrap="none">
            <a:spAutoFit/>
          </a:bodyPr>
          <a:lstStyle/>
          <a:p>
            <a:pPr algn="l" fontAlgn="auto">
              <a:spcBef>
                <a:spcPts val="0"/>
              </a:spcBef>
              <a:spcAft>
                <a:spcPts val="0"/>
              </a:spcAft>
              <a:defRPr/>
            </a:pPr>
            <a:r>
              <a:rPr lang="zh-CN" altLang="en-US" sz="2000" b="1"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智能</a:t>
            </a:r>
            <a:r>
              <a:rPr lang="zh-CN" altLang="en-US" sz="2000" b="1"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运载小车</a:t>
            </a:r>
            <a:endParaRPr lang="zh-CN" altLang="en-US" sz="2000" b="1"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19" name="矩形 18"/>
          <p:cNvSpPr/>
          <p:nvPr/>
        </p:nvSpPr>
        <p:spPr>
          <a:xfrm>
            <a:off x="537361" y="1940189"/>
            <a:ext cx="3962631" cy="1861185"/>
          </a:xfrm>
          <a:prstGeom prst="rect">
            <a:avLst/>
          </a:prstGeom>
        </p:spPr>
        <p:txBody>
          <a:bodyPr wrap="square">
            <a:spAutoFit/>
          </a:bodyPr>
          <a:lstStyle/>
          <a:p>
            <a:pPr>
              <a:lnSpc>
                <a:spcPts val="2000"/>
              </a:lnSpc>
              <a:spcAft>
                <a:spcPts val="600"/>
              </a:spcAft>
              <a:defRPr sz="1800">
                <a:solidFill>
                  <a:srgbClr val="000000"/>
                </a:solidFill>
              </a:defRPr>
            </a:pPr>
            <a:r>
              <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应用前景：</a:t>
            </a:r>
            <a:endParaRPr lang="zh-CN" altLang="en-US" sz="14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nSpc>
                <a:spcPts val="2000"/>
              </a:lnSpc>
              <a:spcAft>
                <a:spcPts val="600"/>
              </a:spcAft>
              <a:defRPr sz="1800">
                <a:solidFill>
                  <a:srgbClr val="000000"/>
                </a:solidFill>
              </a:defRPr>
            </a:pPr>
            <a:r>
              <a:rPr lang="en-US" altLang="zh-CN"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1. </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应用于仓库运输，根据识别门牌号、货架号进行物品运输；</a:t>
            </a:r>
            <a:endPar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nSpc>
                <a:spcPts val="2000"/>
              </a:lnSpc>
              <a:spcAft>
                <a:spcPts val="600"/>
              </a:spcAft>
              <a:defRPr sz="1800">
                <a:solidFill>
                  <a:srgbClr val="000000"/>
                </a:solidFill>
              </a:defRPr>
            </a:pPr>
            <a:r>
              <a:rPr lang="en-US" altLang="zh-CN"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2. </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应用于智能家居，根据指示来</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进行车牌识别</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，并对物体</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进行抓取运输</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a:t>
            </a:r>
            <a:endPar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nSpc>
                <a:spcPts val="2000"/>
              </a:lnSpc>
              <a:spcAft>
                <a:spcPts val="600"/>
              </a:spcAft>
              <a:defRPr sz="1800">
                <a:solidFill>
                  <a:srgbClr val="000000"/>
                </a:solidFill>
              </a:defRPr>
            </a:pPr>
            <a:r>
              <a:rPr lang="en-US" altLang="zh-CN"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3.</a:t>
            </a:r>
            <a:r>
              <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应用与餐厅，根据识别桌位，自动为客人上菜。</a:t>
            </a:r>
            <a:endPar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pic>
        <p:nvPicPr>
          <p:cNvPr id="3" name="图片 2"/>
          <p:cNvPicPr>
            <a:picLocks noChangeAspect="1"/>
          </p:cNvPicPr>
          <p:nvPr/>
        </p:nvPicPr>
        <p:blipFill rotWithShape="1">
          <a:blip r:embed="rId1">
            <a:extLst>
              <a:ext uri="{28A0092B-C50C-407E-A947-70E740481C1C}">
                <a14:useLocalDpi xmlns:a14="http://schemas.microsoft.com/office/drawing/2010/main" val="0"/>
              </a:ext>
            </a:extLst>
          </a:blip>
          <a:srcRect b="5268"/>
          <a:stretch>
            <a:fillRect/>
          </a:stretch>
        </p:blipFill>
        <p:spPr>
          <a:xfrm rot="5400000">
            <a:off x="5045376" y="1566049"/>
            <a:ext cx="3196621" cy="2271166"/>
          </a:xfrm>
          <a:prstGeom prst="rect">
            <a:avLst/>
          </a:prstGeom>
        </p:spPr>
      </p:pic>
    </p:spTree>
  </p:cSld>
  <p:clrMapOvr>
    <a:masterClrMapping/>
  </p:clrMapOvr>
  <p:transition spd="slow" advClick="0">
    <p:cove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rPr>
              <a:t>项目简介</a:t>
            </a:r>
            <a:r>
              <a:rPr lang="en-US" altLang="zh-CN" sz="1800" b="1" dirty="0" smtClean="0">
                <a:solidFill>
                  <a:schemeClr val="bg1">
                    <a:lumMod val="50000"/>
                  </a:schemeClr>
                </a:solidFill>
                <a:latin typeface="微软雅黑" panose="020B0503020204020204" pitchFamily="34" charset="-122"/>
                <a:ea typeface="微软雅黑" panose="020B0503020204020204" pitchFamily="34" charset="-122"/>
              </a:rPr>
              <a:t>-</a:t>
            </a:r>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rPr>
              <a:t>内容</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88" name="Round Same Side Corner Rectangle 112"/>
          <p:cNvSpPr/>
          <p:nvPr/>
        </p:nvSpPr>
        <p:spPr>
          <a:xfrm rot="16200000">
            <a:off x="5104349" y="-1365038"/>
            <a:ext cx="1557299" cy="6510430"/>
          </a:xfrm>
          <a:prstGeom prst="round2SameRect">
            <a:avLst>
              <a:gd name="adj1" fmla="val 50000"/>
              <a:gd name="adj2" fmla="val 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3560" tIns="31780" rIns="63560" bIns="31780" rtlCol="0" anchor="ctr">
            <a:noAutofit/>
          </a:bodyPr>
          <a:lstStyle/>
          <a:p>
            <a:pPr algn="ctr">
              <a:lnSpc>
                <a:spcPct val="120000"/>
              </a:lnSpc>
            </a:pPr>
            <a:endParaRPr lang="en-US" sz="1100">
              <a:latin typeface="Arial" panose="020B0604020202020204" pitchFamily="34" charset="0"/>
              <a:ea typeface="微软雅黑" panose="020B0503020204020204" pitchFamily="34" charset="-122"/>
              <a:sym typeface="Arial" panose="020B0604020202020204" pitchFamily="34" charset="0"/>
            </a:endParaRPr>
          </a:p>
        </p:txBody>
      </p:sp>
      <p:sp>
        <p:nvSpPr>
          <p:cNvPr id="90" name="Round Same Side Corner Rectangle 115"/>
          <p:cNvSpPr/>
          <p:nvPr/>
        </p:nvSpPr>
        <p:spPr>
          <a:xfrm rot="10800000">
            <a:off x="5160276" y="1121097"/>
            <a:ext cx="815112" cy="883202"/>
          </a:xfrm>
          <a:prstGeom prst="round2SameRect">
            <a:avLst/>
          </a:prstGeom>
          <a:solidFill>
            <a:srgbClr val="A491BB"/>
          </a:solidFill>
          <a:ln>
            <a:noFill/>
          </a:ln>
          <a:effectLst/>
        </p:spPr>
        <p:style>
          <a:lnRef idx="1">
            <a:schemeClr val="accent3"/>
          </a:lnRef>
          <a:fillRef idx="3">
            <a:schemeClr val="accent3"/>
          </a:fillRef>
          <a:effectRef idx="2">
            <a:schemeClr val="accent3"/>
          </a:effectRef>
          <a:fontRef idx="minor">
            <a:schemeClr val="lt1"/>
          </a:fontRef>
        </p:style>
        <p:txBody>
          <a:bodyPr wrap="square" lIns="63560" tIns="31780" rIns="63560" bIns="31780" rtlCol="0" anchor="ctr">
            <a:noAutofit/>
          </a:bodyPr>
          <a:lstStyle/>
          <a:p>
            <a:pPr algn="ctr">
              <a:lnSpc>
                <a:spcPct val="120000"/>
              </a:lnSpc>
            </a:pPr>
            <a:endParaRPr lang="en-US"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91" name="Round Same Side Corner Rectangle 116"/>
          <p:cNvSpPr/>
          <p:nvPr/>
        </p:nvSpPr>
        <p:spPr>
          <a:xfrm rot="10800000">
            <a:off x="3829228" y="1121096"/>
            <a:ext cx="815112" cy="1087021"/>
          </a:xfrm>
          <a:prstGeom prst="round2SameRect">
            <a:avLst/>
          </a:prstGeom>
          <a:solidFill>
            <a:srgbClr val="77A9D3"/>
          </a:solidFill>
          <a:ln>
            <a:noFill/>
          </a:ln>
          <a:effectLst/>
        </p:spPr>
        <p:style>
          <a:lnRef idx="1">
            <a:schemeClr val="accent2"/>
          </a:lnRef>
          <a:fillRef idx="3">
            <a:schemeClr val="accent2"/>
          </a:fillRef>
          <a:effectRef idx="2">
            <a:schemeClr val="accent2"/>
          </a:effectRef>
          <a:fontRef idx="minor">
            <a:schemeClr val="lt1"/>
          </a:fontRef>
        </p:style>
        <p:txBody>
          <a:bodyPr wrap="square" lIns="63560" tIns="31780" rIns="63560" bIns="31780" rtlCol="0" anchor="ctr">
            <a:noAutofit/>
          </a:bodyPr>
          <a:lstStyle/>
          <a:p>
            <a:pPr algn="ctr">
              <a:lnSpc>
                <a:spcPct val="120000"/>
              </a:lnSpc>
            </a:pPr>
            <a:endParaRPr lang="en-US"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92" name="Round Same Side Corner Rectangle 117"/>
          <p:cNvSpPr/>
          <p:nvPr/>
        </p:nvSpPr>
        <p:spPr>
          <a:xfrm rot="10800000">
            <a:off x="6425236" y="1121095"/>
            <a:ext cx="815112" cy="1087022"/>
          </a:xfrm>
          <a:prstGeom prst="round2SameRect">
            <a:avLst/>
          </a:prstGeom>
          <a:solidFill>
            <a:srgbClr val="77A9D3"/>
          </a:solidFill>
          <a:ln>
            <a:noFill/>
          </a:ln>
          <a:effectLst/>
        </p:spPr>
        <p:style>
          <a:lnRef idx="1">
            <a:schemeClr val="accent4"/>
          </a:lnRef>
          <a:fillRef idx="3">
            <a:schemeClr val="accent4"/>
          </a:fillRef>
          <a:effectRef idx="2">
            <a:schemeClr val="accent4"/>
          </a:effectRef>
          <a:fontRef idx="minor">
            <a:schemeClr val="lt1"/>
          </a:fontRef>
        </p:style>
        <p:txBody>
          <a:bodyPr wrap="square" lIns="63560" tIns="31780" rIns="63560" bIns="31780" rtlCol="0" anchor="ctr">
            <a:noAutofit/>
          </a:bodyPr>
          <a:lstStyle/>
          <a:p>
            <a:pPr algn="ctr">
              <a:lnSpc>
                <a:spcPct val="120000"/>
              </a:lnSpc>
            </a:pPr>
            <a:endParaRPr lang="en-US"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93" name="Round Same Side Corner Rectangle 118"/>
          <p:cNvSpPr/>
          <p:nvPr/>
        </p:nvSpPr>
        <p:spPr>
          <a:xfrm rot="10800000">
            <a:off x="7670617" y="1121096"/>
            <a:ext cx="815112" cy="702815"/>
          </a:xfrm>
          <a:prstGeom prst="round2SameRect">
            <a:avLst/>
          </a:prstGeom>
          <a:solidFill>
            <a:srgbClr val="A491BB"/>
          </a:solidFill>
          <a:ln>
            <a:noFill/>
          </a:ln>
          <a:effectLst/>
        </p:spPr>
        <p:style>
          <a:lnRef idx="1">
            <a:schemeClr val="accent5"/>
          </a:lnRef>
          <a:fillRef idx="3">
            <a:schemeClr val="accent5"/>
          </a:fillRef>
          <a:effectRef idx="2">
            <a:schemeClr val="accent5"/>
          </a:effectRef>
          <a:fontRef idx="minor">
            <a:schemeClr val="lt1"/>
          </a:fontRef>
        </p:style>
        <p:txBody>
          <a:bodyPr wrap="square" lIns="63560" tIns="31780" rIns="63560" bIns="31780" rtlCol="0" anchor="ctr">
            <a:noAutofit/>
          </a:bodyPr>
          <a:lstStyle/>
          <a:p>
            <a:pPr algn="ctr">
              <a:lnSpc>
                <a:spcPct val="120000"/>
              </a:lnSpc>
            </a:pPr>
            <a:endParaRPr lang="en-US"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95" name="Freeform 178"/>
          <p:cNvSpPr>
            <a:spLocks noEditPoints="1"/>
          </p:cNvSpPr>
          <p:nvPr/>
        </p:nvSpPr>
        <p:spPr bwMode="auto">
          <a:xfrm>
            <a:off x="4041225" y="1517291"/>
            <a:ext cx="391118" cy="294630"/>
          </a:xfrm>
          <a:custGeom>
            <a:avLst/>
            <a:gdLst/>
            <a:ahLst/>
            <a:cxnLst>
              <a:cxn ang="0">
                <a:pos x="158" y="119"/>
              </a:cxn>
              <a:cxn ang="0">
                <a:pos x="0" y="119"/>
              </a:cxn>
              <a:cxn ang="0">
                <a:pos x="0" y="0"/>
              </a:cxn>
              <a:cxn ang="0">
                <a:pos x="9" y="0"/>
              </a:cxn>
              <a:cxn ang="0">
                <a:pos x="9" y="108"/>
              </a:cxn>
              <a:cxn ang="0">
                <a:pos x="158" y="108"/>
              </a:cxn>
              <a:cxn ang="0">
                <a:pos x="158" y="119"/>
              </a:cxn>
              <a:cxn ang="0">
                <a:pos x="50" y="99"/>
              </a:cxn>
              <a:cxn ang="0">
                <a:pos x="29" y="99"/>
              </a:cxn>
              <a:cxn ang="0">
                <a:pos x="29" y="60"/>
              </a:cxn>
              <a:cxn ang="0">
                <a:pos x="50" y="60"/>
              </a:cxn>
              <a:cxn ang="0">
                <a:pos x="50" y="99"/>
              </a:cxn>
              <a:cxn ang="0">
                <a:pos x="78" y="99"/>
              </a:cxn>
              <a:cxn ang="0">
                <a:pos x="59" y="99"/>
              </a:cxn>
              <a:cxn ang="0">
                <a:pos x="59" y="19"/>
              </a:cxn>
              <a:cxn ang="0">
                <a:pos x="78" y="19"/>
              </a:cxn>
              <a:cxn ang="0">
                <a:pos x="78" y="99"/>
              </a:cxn>
              <a:cxn ang="0">
                <a:pos x="109" y="99"/>
              </a:cxn>
              <a:cxn ang="0">
                <a:pos x="89" y="99"/>
              </a:cxn>
              <a:cxn ang="0">
                <a:pos x="89" y="39"/>
              </a:cxn>
              <a:cxn ang="0">
                <a:pos x="109" y="39"/>
              </a:cxn>
              <a:cxn ang="0">
                <a:pos x="109" y="99"/>
              </a:cxn>
              <a:cxn ang="0">
                <a:pos x="139" y="99"/>
              </a:cxn>
              <a:cxn ang="0">
                <a:pos x="119" y="99"/>
              </a:cxn>
              <a:cxn ang="0">
                <a:pos x="119" y="11"/>
              </a:cxn>
              <a:cxn ang="0">
                <a:pos x="139" y="11"/>
              </a:cxn>
              <a:cxn ang="0">
                <a:pos x="139" y="99"/>
              </a:cxn>
            </a:cxnLst>
            <a:rect l="0" t="0" r="r" b="b"/>
            <a:pathLst>
              <a:path w="158" h="119">
                <a:moveTo>
                  <a:pt x="158" y="119"/>
                </a:moveTo>
                <a:lnTo>
                  <a:pt x="0" y="119"/>
                </a:lnTo>
                <a:lnTo>
                  <a:pt x="0" y="0"/>
                </a:lnTo>
                <a:lnTo>
                  <a:pt x="9" y="0"/>
                </a:lnTo>
                <a:lnTo>
                  <a:pt x="9" y="108"/>
                </a:lnTo>
                <a:lnTo>
                  <a:pt x="158" y="108"/>
                </a:lnTo>
                <a:lnTo>
                  <a:pt x="158" y="119"/>
                </a:lnTo>
                <a:close/>
                <a:moveTo>
                  <a:pt x="50" y="99"/>
                </a:moveTo>
                <a:lnTo>
                  <a:pt x="29" y="99"/>
                </a:lnTo>
                <a:lnTo>
                  <a:pt x="29" y="60"/>
                </a:lnTo>
                <a:lnTo>
                  <a:pt x="50" y="60"/>
                </a:lnTo>
                <a:lnTo>
                  <a:pt x="50" y="99"/>
                </a:lnTo>
                <a:close/>
                <a:moveTo>
                  <a:pt x="78" y="99"/>
                </a:moveTo>
                <a:lnTo>
                  <a:pt x="59" y="99"/>
                </a:lnTo>
                <a:lnTo>
                  <a:pt x="59" y="19"/>
                </a:lnTo>
                <a:lnTo>
                  <a:pt x="78" y="19"/>
                </a:lnTo>
                <a:lnTo>
                  <a:pt x="78" y="99"/>
                </a:lnTo>
                <a:close/>
                <a:moveTo>
                  <a:pt x="109" y="99"/>
                </a:moveTo>
                <a:lnTo>
                  <a:pt x="89" y="99"/>
                </a:lnTo>
                <a:lnTo>
                  <a:pt x="89" y="39"/>
                </a:lnTo>
                <a:lnTo>
                  <a:pt x="109" y="39"/>
                </a:lnTo>
                <a:lnTo>
                  <a:pt x="109" y="99"/>
                </a:lnTo>
                <a:close/>
                <a:moveTo>
                  <a:pt x="139" y="99"/>
                </a:moveTo>
                <a:lnTo>
                  <a:pt x="119" y="99"/>
                </a:lnTo>
                <a:lnTo>
                  <a:pt x="119" y="11"/>
                </a:lnTo>
                <a:lnTo>
                  <a:pt x="139" y="11"/>
                </a:lnTo>
                <a:lnTo>
                  <a:pt x="139" y="99"/>
                </a:lnTo>
                <a:close/>
              </a:path>
            </a:pathLst>
          </a:custGeom>
          <a:solidFill>
            <a:schemeClr val="bg1"/>
          </a:solidFill>
          <a:ln w="9525">
            <a:noFill/>
            <a:round/>
          </a:ln>
        </p:spPr>
        <p:txBody>
          <a:bodyPr vert="horz" wrap="square" lIns="79662" tIns="39831" rIns="79662" bIns="39831" numCol="1" anchor="t" anchorCtr="0" compatLnSpc="1">
            <a:noAutofit/>
          </a:bodyPr>
          <a:lstStyle/>
          <a:p>
            <a:pPr>
              <a:lnSpc>
                <a:spcPct val="120000"/>
              </a:lnSpc>
            </a:pPr>
            <a:endParaRPr lang="en-US"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96" name="Freeform 83"/>
          <p:cNvSpPr>
            <a:spLocks noEditPoints="1"/>
          </p:cNvSpPr>
          <p:nvPr/>
        </p:nvSpPr>
        <p:spPr bwMode="auto">
          <a:xfrm>
            <a:off x="5431766" y="1358554"/>
            <a:ext cx="272134" cy="408284"/>
          </a:xfrm>
          <a:custGeom>
            <a:avLst/>
            <a:gdLst/>
            <a:ahLst/>
            <a:cxnLst>
              <a:cxn ang="0">
                <a:pos x="38" y="26"/>
              </a:cxn>
              <a:cxn ang="0">
                <a:pos x="24" y="55"/>
              </a:cxn>
              <a:cxn ang="0">
                <a:pos x="20" y="58"/>
              </a:cxn>
              <a:cxn ang="0">
                <a:pos x="16" y="55"/>
              </a:cxn>
              <a:cxn ang="0">
                <a:pos x="2" y="26"/>
              </a:cxn>
              <a:cxn ang="0">
                <a:pos x="0" y="19"/>
              </a:cxn>
              <a:cxn ang="0">
                <a:pos x="20" y="0"/>
              </a:cxn>
              <a:cxn ang="0">
                <a:pos x="39" y="19"/>
              </a:cxn>
              <a:cxn ang="0">
                <a:pos x="38" y="26"/>
              </a:cxn>
              <a:cxn ang="0">
                <a:pos x="20" y="9"/>
              </a:cxn>
              <a:cxn ang="0">
                <a:pos x="10" y="19"/>
              </a:cxn>
              <a:cxn ang="0">
                <a:pos x="20" y="29"/>
              </a:cxn>
              <a:cxn ang="0">
                <a:pos x="30" y="19"/>
              </a:cxn>
              <a:cxn ang="0">
                <a:pos x="20" y="9"/>
              </a:cxn>
            </a:cxnLst>
            <a:rect l="0" t="0" r="r" b="b"/>
            <a:pathLst>
              <a:path w="39" h="58">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bg1"/>
          </a:solidFill>
          <a:ln w="9525">
            <a:noFill/>
            <a:round/>
          </a:ln>
        </p:spPr>
        <p:txBody>
          <a:bodyPr vert="horz" wrap="square" lIns="79662" tIns="39831" rIns="79662" bIns="39831" numCol="1" anchor="t" anchorCtr="0" compatLnSpc="1">
            <a:noAutofit/>
          </a:bodyPr>
          <a:lstStyle/>
          <a:p>
            <a:pPr>
              <a:lnSpc>
                <a:spcPct val="120000"/>
              </a:lnSpc>
            </a:pPr>
            <a:endParaRPr lang="en-US"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97" name="Freeform 62"/>
          <p:cNvSpPr>
            <a:spLocks noEditPoints="1"/>
          </p:cNvSpPr>
          <p:nvPr/>
        </p:nvSpPr>
        <p:spPr bwMode="auto">
          <a:xfrm>
            <a:off x="6640082" y="1470317"/>
            <a:ext cx="385422" cy="388576"/>
          </a:xfrm>
          <a:custGeom>
            <a:avLst/>
            <a:gdLst/>
            <a:ahLst/>
            <a:cxnLst>
              <a:cxn ang="0">
                <a:pos x="58" y="33"/>
              </a:cxn>
              <a:cxn ang="0">
                <a:pos x="57" y="34"/>
              </a:cxn>
              <a:cxn ang="0">
                <a:pos x="50" y="35"/>
              </a:cxn>
              <a:cxn ang="0">
                <a:pos x="49" y="39"/>
              </a:cxn>
              <a:cxn ang="0">
                <a:pos x="53" y="44"/>
              </a:cxn>
              <a:cxn ang="0">
                <a:pos x="53" y="45"/>
              </a:cxn>
              <a:cxn ang="0">
                <a:pos x="53" y="46"/>
              </a:cxn>
              <a:cxn ang="0">
                <a:pos x="45" y="53"/>
              </a:cxn>
              <a:cxn ang="0">
                <a:pos x="44" y="52"/>
              </a:cxn>
              <a:cxn ang="0">
                <a:pos x="39" y="48"/>
              </a:cxn>
              <a:cxn ang="0">
                <a:pos x="36" y="50"/>
              </a:cxn>
              <a:cxn ang="0">
                <a:pos x="34" y="57"/>
              </a:cxn>
              <a:cxn ang="0">
                <a:pos x="33" y="58"/>
              </a:cxn>
              <a:cxn ang="0">
                <a:pos x="25" y="58"/>
              </a:cxn>
              <a:cxn ang="0">
                <a:pos x="23" y="57"/>
              </a:cxn>
              <a:cxn ang="0">
                <a:pos x="22" y="50"/>
              </a:cxn>
              <a:cxn ang="0">
                <a:pos x="19" y="48"/>
              </a:cxn>
              <a:cxn ang="0">
                <a:pos x="14" y="52"/>
              </a:cxn>
              <a:cxn ang="0">
                <a:pos x="13" y="53"/>
              </a:cxn>
              <a:cxn ang="0">
                <a:pos x="12" y="52"/>
              </a:cxn>
              <a:cxn ang="0">
                <a:pos x="5" y="46"/>
              </a:cxn>
              <a:cxn ang="0">
                <a:pos x="5" y="45"/>
              </a:cxn>
              <a:cxn ang="0">
                <a:pos x="5" y="44"/>
              </a:cxn>
              <a:cxn ang="0">
                <a:pos x="9" y="39"/>
              </a:cxn>
              <a:cxn ang="0">
                <a:pos x="8" y="35"/>
              </a:cxn>
              <a:cxn ang="0">
                <a:pos x="1" y="34"/>
              </a:cxn>
              <a:cxn ang="0">
                <a:pos x="0" y="33"/>
              </a:cxn>
              <a:cxn ang="0">
                <a:pos x="0" y="24"/>
              </a:cxn>
              <a:cxn ang="0">
                <a:pos x="1" y="23"/>
              </a:cxn>
              <a:cxn ang="0">
                <a:pos x="8" y="22"/>
              </a:cxn>
              <a:cxn ang="0">
                <a:pos x="9" y="18"/>
              </a:cxn>
              <a:cxn ang="0">
                <a:pos x="5" y="13"/>
              </a:cxn>
              <a:cxn ang="0">
                <a:pos x="5" y="12"/>
              </a:cxn>
              <a:cxn ang="0">
                <a:pos x="5" y="11"/>
              </a:cxn>
              <a:cxn ang="0">
                <a:pos x="13" y="5"/>
              </a:cxn>
              <a:cxn ang="0">
                <a:pos x="14" y="5"/>
              </a:cxn>
              <a:cxn ang="0">
                <a:pos x="19" y="9"/>
              </a:cxn>
              <a:cxn ang="0">
                <a:pos x="22" y="8"/>
              </a:cxn>
              <a:cxn ang="0">
                <a:pos x="23" y="1"/>
              </a:cxn>
              <a:cxn ang="0">
                <a:pos x="25" y="0"/>
              </a:cxn>
              <a:cxn ang="0">
                <a:pos x="33" y="0"/>
              </a:cxn>
              <a:cxn ang="0">
                <a:pos x="34" y="1"/>
              </a:cxn>
              <a:cxn ang="0">
                <a:pos x="36" y="8"/>
              </a:cxn>
              <a:cxn ang="0">
                <a:pos x="39" y="9"/>
              </a:cxn>
              <a:cxn ang="0">
                <a:pos x="44" y="5"/>
              </a:cxn>
              <a:cxn ang="0">
                <a:pos x="45" y="5"/>
              </a:cxn>
              <a:cxn ang="0">
                <a:pos x="46" y="5"/>
              </a:cxn>
              <a:cxn ang="0">
                <a:pos x="52" y="12"/>
              </a:cxn>
              <a:cxn ang="0">
                <a:pos x="53" y="12"/>
              </a:cxn>
              <a:cxn ang="0">
                <a:pos x="52" y="13"/>
              </a:cxn>
              <a:cxn ang="0">
                <a:pos x="48" y="18"/>
              </a:cxn>
              <a:cxn ang="0">
                <a:pos x="50" y="22"/>
              </a:cxn>
              <a:cxn ang="0">
                <a:pos x="57" y="23"/>
              </a:cxn>
              <a:cxn ang="0">
                <a:pos x="58" y="25"/>
              </a:cxn>
              <a:cxn ang="0">
                <a:pos x="58" y="33"/>
              </a:cxn>
              <a:cxn ang="0">
                <a:pos x="29" y="19"/>
              </a:cxn>
              <a:cxn ang="0">
                <a:pos x="19" y="29"/>
              </a:cxn>
              <a:cxn ang="0">
                <a:pos x="29" y="38"/>
              </a:cxn>
              <a:cxn ang="0">
                <a:pos x="39" y="29"/>
              </a:cxn>
              <a:cxn ang="0">
                <a:pos x="29" y="19"/>
              </a:cxn>
            </a:cxnLst>
            <a:rect l="0" t="0" r="r" b="b"/>
            <a:pathLst>
              <a:path w="58" h="58">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bg1"/>
          </a:solidFill>
          <a:ln w="9525">
            <a:noFill/>
            <a:round/>
          </a:ln>
        </p:spPr>
        <p:txBody>
          <a:bodyPr vert="horz" wrap="square" lIns="79662" tIns="39831" rIns="79662" bIns="39831" numCol="1" anchor="t" anchorCtr="0" compatLnSpc="1">
            <a:noAutofit/>
          </a:bodyPr>
          <a:lstStyle/>
          <a:p>
            <a:pPr>
              <a:lnSpc>
                <a:spcPct val="120000"/>
              </a:lnSpc>
            </a:pPr>
            <a:endParaRPr lang="en-US"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98" name="Freeform 228"/>
          <p:cNvSpPr/>
          <p:nvPr/>
        </p:nvSpPr>
        <p:spPr bwMode="auto">
          <a:xfrm>
            <a:off x="7909695" y="1275885"/>
            <a:ext cx="336959" cy="339314"/>
          </a:xfrm>
          <a:custGeom>
            <a:avLst/>
            <a:gdLst/>
            <a:ahLst/>
            <a:cxnLst>
              <a:cxn ang="0">
                <a:pos x="68" y="3"/>
              </a:cxn>
              <a:cxn ang="0">
                <a:pos x="58" y="61"/>
              </a:cxn>
              <a:cxn ang="0">
                <a:pos x="57" y="63"/>
              </a:cxn>
              <a:cxn ang="0">
                <a:pos x="56" y="63"/>
              </a:cxn>
              <a:cxn ang="0">
                <a:pos x="55" y="63"/>
              </a:cxn>
              <a:cxn ang="0">
                <a:pos x="38" y="56"/>
              </a:cxn>
              <a:cxn ang="0">
                <a:pos x="28" y="67"/>
              </a:cxn>
              <a:cxn ang="0">
                <a:pos x="26" y="68"/>
              </a:cxn>
              <a:cxn ang="0">
                <a:pos x="26" y="68"/>
              </a:cxn>
              <a:cxn ang="0">
                <a:pos x="24" y="65"/>
              </a:cxn>
              <a:cxn ang="0">
                <a:pos x="24" y="52"/>
              </a:cxn>
              <a:cxn ang="0">
                <a:pos x="57" y="12"/>
              </a:cxn>
              <a:cxn ang="0">
                <a:pos x="16" y="47"/>
              </a:cxn>
              <a:cxn ang="0">
                <a:pos x="1" y="41"/>
              </a:cxn>
              <a:cxn ang="0">
                <a:pos x="0" y="39"/>
              </a:cxn>
              <a:cxn ang="0">
                <a:pos x="1" y="36"/>
              </a:cxn>
              <a:cxn ang="0">
                <a:pos x="64" y="0"/>
              </a:cxn>
              <a:cxn ang="0">
                <a:pos x="65" y="0"/>
              </a:cxn>
              <a:cxn ang="0">
                <a:pos x="67" y="0"/>
              </a:cxn>
              <a:cxn ang="0">
                <a:pos x="68" y="3"/>
              </a:cxn>
            </a:cxnLst>
            <a:rect l="0" t="0" r="r" b="b"/>
            <a:pathLst>
              <a:path w="68" h="68">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bg1"/>
          </a:solidFill>
          <a:ln w="9525">
            <a:noFill/>
            <a:round/>
          </a:ln>
        </p:spPr>
        <p:txBody>
          <a:bodyPr vert="horz" wrap="square" lIns="79662" tIns="39831" rIns="79662" bIns="39831" numCol="1" anchor="t" anchorCtr="0" compatLnSpc="1">
            <a:noAutofit/>
          </a:bodyPr>
          <a:lstStyle/>
          <a:p>
            <a:pPr>
              <a:lnSpc>
                <a:spcPct val="120000"/>
              </a:lnSpc>
            </a:pPr>
            <a:endParaRPr lang="en-US" sz="1100">
              <a:latin typeface="Arial" panose="020B0604020202020204" pitchFamily="34" charset="0"/>
              <a:ea typeface="微软雅黑" panose="020B0503020204020204" pitchFamily="34" charset="-122"/>
              <a:sym typeface="Arial" panose="020B0604020202020204" pitchFamily="34" charset="0"/>
            </a:endParaRPr>
          </a:p>
        </p:txBody>
      </p:sp>
      <p:grpSp>
        <p:nvGrpSpPr>
          <p:cNvPr id="103" name="Group 155"/>
          <p:cNvGrpSpPr/>
          <p:nvPr/>
        </p:nvGrpSpPr>
        <p:grpSpPr>
          <a:xfrm>
            <a:off x="4143056" y="2235303"/>
            <a:ext cx="178447" cy="1320990"/>
            <a:chOff x="4067062" y="2800350"/>
            <a:chExt cx="200183" cy="1481614"/>
          </a:xfrm>
          <a:solidFill>
            <a:srgbClr val="77A9D3"/>
          </a:solidFill>
        </p:grpSpPr>
        <p:sp>
          <p:nvSpPr>
            <p:cNvPr id="104" name="Oval 156"/>
            <p:cNvSpPr>
              <a:spLocks noChangeAspect="1"/>
            </p:cNvSpPr>
            <p:nvPr/>
          </p:nvSpPr>
          <p:spPr>
            <a:xfrm>
              <a:off x="4067062" y="2800350"/>
              <a:ext cx="200183" cy="194452"/>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sz="16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5" name="TextBox 104"/>
            <p:cNvSpPr txBox="1"/>
            <p:nvPr/>
          </p:nvSpPr>
          <p:spPr>
            <a:xfrm>
              <a:off x="4172188" y="3926473"/>
              <a:ext cx="46" cy="184540"/>
            </a:xfrm>
            <a:prstGeom prst="rect">
              <a:avLst/>
            </a:prstGeom>
            <a:grpFill/>
          </p:spPr>
          <p:txBody>
            <a:bodyPr wrap="square" lIns="0" tIns="0" rIns="0" bIns="0" rtlCol="0" anchor="t">
              <a:noAutofit/>
            </a:bodyPr>
            <a:lstStyle/>
            <a:p>
              <a:pPr algn="ctr">
                <a:lnSpc>
                  <a:spcPct val="120000"/>
                </a:lnSpc>
              </a:pPr>
              <a:endParaRPr lang="en-US" sz="1000" b="1"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06" name="Straight Connector 158"/>
            <p:cNvCxnSpPr/>
            <p:nvPr/>
          </p:nvCxnSpPr>
          <p:spPr>
            <a:xfrm>
              <a:off x="4167152" y="3052908"/>
              <a:ext cx="7233" cy="1229056"/>
            </a:xfrm>
            <a:prstGeom prst="line">
              <a:avLst/>
            </a:prstGeom>
            <a:grpFill/>
            <a:ln w="12700">
              <a:solidFill>
                <a:srgbClr val="77A9D3"/>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107" name="Group 159"/>
          <p:cNvGrpSpPr/>
          <p:nvPr/>
        </p:nvGrpSpPr>
        <p:grpSpPr>
          <a:xfrm>
            <a:off x="5507274" y="2038271"/>
            <a:ext cx="178447" cy="1168569"/>
            <a:chOff x="4067062" y="2800350"/>
            <a:chExt cx="200183" cy="1310663"/>
          </a:xfrm>
        </p:grpSpPr>
        <p:sp>
          <p:nvSpPr>
            <p:cNvPr id="108" name="Oval 160"/>
            <p:cNvSpPr>
              <a:spLocks noChangeAspect="1"/>
            </p:cNvSpPr>
            <p:nvPr/>
          </p:nvSpPr>
          <p:spPr>
            <a:xfrm>
              <a:off x="4067062" y="2800350"/>
              <a:ext cx="200183" cy="194452"/>
            </a:xfrm>
            <a:prstGeom prst="ellipse">
              <a:avLst/>
            </a:prstGeom>
            <a:solidFill>
              <a:srgbClr val="A491B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sz="16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09" name="TextBox 108"/>
            <p:cNvSpPr txBox="1"/>
            <p:nvPr/>
          </p:nvSpPr>
          <p:spPr>
            <a:xfrm>
              <a:off x="4172188" y="3926473"/>
              <a:ext cx="46" cy="184540"/>
            </a:xfrm>
            <a:prstGeom prst="rect">
              <a:avLst/>
            </a:prstGeom>
            <a:noFill/>
          </p:spPr>
          <p:txBody>
            <a:bodyPr wrap="square" lIns="0" tIns="0" rIns="0" bIns="0" rtlCol="0" anchor="t">
              <a:noAutofit/>
            </a:bodyPr>
            <a:lstStyle/>
            <a:p>
              <a:pPr algn="ctr">
                <a:lnSpc>
                  <a:spcPct val="120000"/>
                </a:lnSpc>
              </a:pPr>
              <a:endParaRPr lang="en-US" sz="1000" b="1"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10" name="Straight Connector 162"/>
            <p:cNvCxnSpPr/>
            <p:nvPr/>
          </p:nvCxnSpPr>
          <p:spPr>
            <a:xfrm rot="16200000" flipH="1">
              <a:off x="3761109" y="3454873"/>
              <a:ext cx="812091" cy="2"/>
            </a:xfrm>
            <a:prstGeom prst="line">
              <a:avLst/>
            </a:prstGeom>
            <a:ln w="12700">
              <a:solidFill>
                <a:srgbClr val="A491BB"/>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111" name="Group 163"/>
          <p:cNvGrpSpPr/>
          <p:nvPr/>
        </p:nvGrpSpPr>
        <p:grpSpPr>
          <a:xfrm>
            <a:off x="6743568" y="2235294"/>
            <a:ext cx="178447" cy="1317602"/>
            <a:chOff x="4067062" y="2800350"/>
            <a:chExt cx="200183" cy="1477818"/>
          </a:xfrm>
        </p:grpSpPr>
        <p:sp>
          <p:nvSpPr>
            <p:cNvPr id="112" name="Oval 164"/>
            <p:cNvSpPr>
              <a:spLocks noChangeAspect="1"/>
            </p:cNvSpPr>
            <p:nvPr/>
          </p:nvSpPr>
          <p:spPr>
            <a:xfrm>
              <a:off x="4067062" y="2800350"/>
              <a:ext cx="200183" cy="194452"/>
            </a:xfrm>
            <a:prstGeom prst="ellipse">
              <a:avLst/>
            </a:prstGeom>
            <a:solidFill>
              <a:srgbClr val="77A9D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sz="16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3" name="TextBox 112"/>
            <p:cNvSpPr txBox="1"/>
            <p:nvPr/>
          </p:nvSpPr>
          <p:spPr>
            <a:xfrm>
              <a:off x="4172188" y="3926473"/>
              <a:ext cx="46" cy="184540"/>
            </a:xfrm>
            <a:prstGeom prst="rect">
              <a:avLst/>
            </a:prstGeom>
            <a:noFill/>
          </p:spPr>
          <p:txBody>
            <a:bodyPr wrap="square" lIns="0" tIns="0" rIns="0" bIns="0" rtlCol="0" anchor="t">
              <a:noAutofit/>
            </a:bodyPr>
            <a:lstStyle/>
            <a:p>
              <a:pPr algn="ctr">
                <a:lnSpc>
                  <a:spcPct val="120000"/>
                </a:lnSpc>
              </a:pPr>
              <a:endParaRPr lang="en-US" sz="1000" b="1"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14" name="Straight Connector 166"/>
            <p:cNvCxnSpPr/>
            <p:nvPr/>
          </p:nvCxnSpPr>
          <p:spPr>
            <a:xfrm>
              <a:off x="4167154" y="3048829"/>
              <a:ext cx="7614" cy="1229339"/>
            </a:xfrm>
            <a:prstGeom prst="line">
              <a:avLst/>
            </a:prstGeom>
            <a:ln w="12700">
              <a:solidFill>
                <a:srgbClr val="77A9D3"/>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115" name="Group 167"/>
          <p:cNvGrpSpPr/>
          <p:nvPr/>
        </p:nvGrpSpPr>
        <p:grpSpPr>
          <a:xfrm>
            <a:off x="7988950" y="1876916"/>
            <a:ext cx="178447" cy="1168569"/>
            <a:chOff x="4067062" y="2800350"/>
            <a:chExt cx="200183" cy="1310663"/>
          </a:xfrm>
        </p:grpSpPr>
        <p:sp>
          <p:nvSpPr>
            <p:cNvPr id="116" name="Oval 168"/>
            <p:cNvSpPr>
              <a:spLocks noChangeAspect="1"/>
            </p:cNvSpPr>
            <p:nvPr/>
          </p:nvSpPr>
          <p:spPr>
            <a:xfrm>
              <a:off x="4067062" y="2800350"/>
              <a:ext cx="200183" cy="194452"/>
            </a:xfrm>
            <a:prstGeom prst="ellipse">
              <a:avLst/>
            </a:prstGeom>
            <a:solidFill>
              <a:srgbClr val="A491BB">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lnSpc>
                  <a:spcPct val="120000"/>
                </a:lnSpc>
              </a:pPr>
              <a:endParaRPr lang="en-US" sz="1600"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17" name="TextBox 116"/>
            <p:cNvSpPr txBox="1"/>
            <p:nvPr/>
          </p:nvSpPr>
          <p:spPr>
            <a:xfrm>
              <a:off x="4172188" y="3926473"/>
              <a:ext cx="46" cy="184540"/>
            </a:xfrm>
            <a:prstGeom prst="rect">
              <a:avLst/>
            </a:prstGeom>
            <a:noFill/>
          </p:spPr>
          <p:txBody>
            <a:bodyPr wrap="square" lIns="0" tIns="0" rIns="0" bIns="0" rtlCol="0" anchor="t">
              <a:noAutofit/>
            </a:bodyPr>
            <a:lstStyle/>
            <a:p>
              <a:pPr algn="ctr">
                <a:lnSpc>
                  <a:spcPct val="120000"/>
                </a:lnSpc>
              </a:pPr>
              <a:endParaRPr lang="en-US" sz="1000" b="1" dirty="0">
                <a:solidFill>
                  <a:schemeClr val="tx1">
                    <a:lumMod val="50000"/>
                    <a:lumOff val="50000"/>
                  </a:schemeClr>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118" name="Straight Connector 170"/>
            <p:cNvCxnSpPr/>
            <p:nvPr/>
          </p:nvCxnSpPr>
          <p:spPr>
            <a:xfrm rot="16200000" flipH="1">
              <a:off x="3761109" y="3454873"/>
              <a:ext cx="812091" cy="2"/>
            </a:xfrm>
            <a:prstGeom prst="line">
              <a:avLst/>
            </a:prstGeom>
            <a:ln w="12700">
              <a:solidFill>
                <a:srgbClr val="A491BB"/>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grpSp>
      <p:grpSp>
        <p:nvGrpSpPr>
          <p:cNvPr id="122" name="Group 56"/>
          <p:cNvGrpSpPr/>
          <p:nvPr/>
        </p:nvGrpSpPr>
        <p:grpSpPr>
          <a:xfrm>
            <a:off x="3580682" y="3750289"/>
            <a:ext cx="1303194" cy="546213"/>
            <a:chOff x="1315495" y="1229583"/>
            <a:chExt cx="3432321" cy="511851"/>
          </a:xfrm>
        </p:grpSpPr>
        <p:sp>
          <p:nvSpPr>
            <p:cNvPr id="123" name="Text Placeholder 3"/>
            <p:cNvSpPr txBox="1"/>
            <p:nvPr/>
          </p:nvSpPr>
          <p:spPr>
            <a:xfrm>
              <a:off x="1315495" y="1229583"/>
              <a:ext cx="3432318" cy="183751"/>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96925">
                <a:lnSpc>
                  <a:spcPct val="120000"/>
                </a:lnSpc>
                <a:spcBef>
                  <a:spcPct val="20000"/>
                </a:spcBef>
                <a:defRPr/>
              </a:pPr>
              <a:r>
                <a:rPr lang="zh-CN" altLang="en-US"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操作系统</a:t>
              </a:r>
              <a:endParaRPr 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24" name="Text Placeholder 3"/>
            <p:cNvSpPr txBox="1"/>
            <p:nvPr/>
          </p:nvSpPr>
          <p:spPr>
            <a:xfrm>
              <a:off x="1315498" y="1481861"/>
              <a:ext cx="3432318" cy="25957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pPr>
              <a:r>
                <a:rPr lang="en-US" altLang="zh-CN" sz="1200" dirty="0" smtClean="0">
                  <a:solidFill>
                    <a:schemeClr val="bg1">
                      <a:lumMod val="50000"/>
                    </a:schemeClr>
                  </a:solidFill>
                  <a:latin typeface="+mn-ea"/>
                </a:rPr>
                <a:t>Linux</a:t>
              </a:r>
              <a:endParaRPr lang="zh-CN" altLang="en-US" sz="1200" dirty="0">
                <a:solidFill>
                  <a:schemeClr val="bg1">
                    <a:lumMod val="50000"/>
                  </a:schemeClr>
                </a:solidFill>
                <a:latin typeface="+mn-ea"/>
              </a:endParaRPr>
            </a:p>
          </p:txBody>
        </p:sp>
      </p:grpSp>
      <p:sp>
        <p:nvSpPr>
          <p:cNvPr id="49" name="Shape 1889"/>
          <p:cNvSpPr/>
          <p:nvPr/>
        </p:nvSpPr>
        <p:spPr>
          <a:xfrm>
            <a:off x="540920" y="1058998"/>
            <a:ext cx="2001570" cy="2769989"/>
          </a:xfrm>
          <a:prstGeom prst="rect">
            <a:avLst/>
          </a:prstGeom>
          <a:ln w="12700">
            <a:miter lim="400000"/>
          </a:ln>
        </p:spPr>
        <p:txBody>
          <a:bodyPr wrap="square" lIns="0" tIns="0" rIns="0" bIns="0" anchor="t" anchorCtr="0">
            <a:spAutoFit/>
          </a:bodyPr>
          <a:lstStyle>
            <a:lvl1pPr algn="r">
              <a:defRPr sz="3500">
                <a:solidFill>
                  <a:srgbClr val="53585F"/>
                </a:solidFill>
              </a:defRPr>
            </a:lvl1pPr>
          </a:lstStyle>
          <a:p>
            <a:pPr algn="l">
              <a:lnSpc>
                <a:spcPts val="2400"/>
              </a:lnSpc>
              <a:defRPr sz="1800">
                <a:solidFill>
                  <a:srgbClr val="000000"/>
                </a:solidFill>
              </a:defRPr>
            </a:pPr>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实现功能</a:t>
            </a:r>
            <a:endParaRPr lang="en-US" altLang="zh-CN" sz="18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gn="l">
              <a:lnSpc>
                <a:spcPts val="2400"/>
              </a:lnSpc>
              <a:defRPr sz="1800">
                <a:solidFill>
                  <a:srgbClr val="000000"/>
                </a:solidFill>
              </a:defRPr>
            </a:pP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通过发送语音指令可以控制小车的运行，包括小车的</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移动、</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云台转向</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以及对于</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文</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字</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的识别；小车在</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收到</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文</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字</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识别语音指令后，对摄影头获取的图片内容进行判断，并通过亮灯方式给出判断结果。</a:t>
            </a:r>
            <a:endParaRPr lang="zh-CN" altLang="en-US" sz="1400"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p:txBody>
      </p:sp>
      <p:grpSp>
        <p:nvGrpSpPr>
          <p:cNvPr id="50" name="Group 56"/>
          <p:cNvGrpSpPr/>
          <p:nvPr/>
        </p:nvGrpSpPr>
        <p:grpSpPr>
          <a:xfrm>
            <a:off x="4944900" y="3113959"/>
            <a:ext cx="1303194" cy="577435"/>
            <a:chOff x="1315495" y="1200325"/>
            <a:chExt cx="3432321" cy="541109"/>
          </a:xfrm>
        </p:grpSpPr>
        <p:sp>
          <p:nvSpPr>
            <p:cNvPr id="51" name="Text Placeholder 3"/>
            <p:cNvSpPr txBox="1"/>
            <p:nvPr/>
          </p:nvSpPr>
          <p:spPr>
            <a:xfrm>
              <a:off x="1315495" y="1200325"/>
              <a:ext cx="3432318" cy="242268"/>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96925">
                <a:lnSpc>
                  <a:spcPct val="120000"/>
                </a:lnSpc>
                <a:spcBef>
                  <a:spcPct val="20000"/>
                </a:spcBef>
                <a:defRPr/>
              </a:pPr>
              <a:r>
                <a:rPr lang="zh-CN" altLang="en-US"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硬件平台</a:t>
              </a:r>
              <a:endParaRPr 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Text Placeholder 3"/>
            <p:cNvSpPr txBox="1"/>
            <p:nvPr/>
          </p:nvSpPr>
          <p:spPr>
            <a:xfrm>
              <a:off x="1315498" y="1481861"/>
              <a:ext cx="3432318" cy="25957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pPr>
              <a:r>
                <a:rPr lang="en-US" altLang="zh-CN" sz="1200" dirty="0" smtClean="0">
                  <a:solidFill>
                    <a:schemeClr val="bg1">
                      <a:lumMod val="50000"/>
                    </a:schemeClr>
                  </a:solidFill>
                  <a:latin typeface="+mn-ea"/>
                </a:rPr>
                <a:t>Raspberry</a:t>
              </a:r>
              <a:r>
                <a:rPr lang="zh-CN" altLang="en-US" sz="1200" dirty="0" smtClean="0">
                  <a:solidFill>
                    <a:schemeClr val="bg1">
                      <a:lumMod val="50000"/>
                    </a:schemeClr>
                  </a:solidFill>
                  <a:latin typeface="+mn-ea"/>
                </a:rPr>
                <a:t> </a:t>
              </a:r>
              <a:r>
                <a:rPr lang="en-US" altLang="zh-CN" sz="1200" dirty="0" smtClean="0">
                  <a:solidFill>
                    <a:schemeClr val="bg1">
                      <a:lumMod val="50000"/>
                    </a:schemeClr>
                  </a:solidFill>
                  <a:latin typeface="+mn-ea"/>
                </a:rPr>
                <a:t>Pi</a:t>
              </a:r>
              <a:r>
                <a:rPr lang="zh-CN" altLang="en-US" sz="1200" dirty="0" smtClean="0">
                  <a:solidFill>
                    <a:schemeClr val="bg1">
                      <a:lumMod val="50000"/>
                    </a:schemeClr>
                  </a:solidFill>
                  <a:latin typeface="+mn-ea"/>
                </a:rPr>
                <a:t> </a:t>
              </a:r>
              <a:r>
                <a:rPr lang="en-US" altLang="zh-CN" sz="1200" dirty="0" smtClean="0">
                  <a:solidFill>
                    <a:schemeClr val="bg1">
                      <a:lumMod val="50000"/>
                    </a:schemeClr>
                  </a:solidFill>
                  <a:latin typeface="+mn-ea"/>
                </a:rPr>
                <a:t>3B+</a:t>
              </a:r>
              <a:endParaRPr lang="zh-CN" altLang="en-US" sz="1200" dirty="0">
                <a:solidFill>
                  <a:schemeClr val="bg1">
                    <a:lumMod val="50000"/>
                  </a:schemeClr>
                </a:solidFill>
                <a:latin typeface="+mn-ea"/>
              </a:endParaRPr>
            </a:p>
          </p:txBody>
        </p:sp>
      </p:grpSp>
      <p:grpSp>
        <p:nvGrpSpPr>
          <p:cNvPr id="56" name="Group 56"/>
          <p:cNvGrpSpPr/>
          <p:nvPr/>
        </p:nvGrpSpPr>
        <p:grpSpPr>
          <a:xfrm>
            <a:off x="6181194" y="3691394"/>
            <a:ext cx="1303194" cy="577435"/>
            <a:chOff x="1315495" y="1200325"/>
            <a:chExt cx="3432321" cy="541109"/>
          </a:xfrm>
        </p:grpSpPr>
        <p:sp>
          <p:nvSpPr>
            <p:cNvPr id="57" name="Text Placeholder 3"/>
            <p:cNvSpPr txBox="1"/>
            <p:nvPr/>
          </p:nvSpPr>
          <p:spPr>
            <a:xfrm>
              <a:off x="1315495" y="1200325"/>
              <a:ext cx="3432318" cy="242268"/>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96925">
                <a:lnSpc>
                  <a:spcPct val="120000"/>
                </a:lnSpc>
                <a:spcBef>
                  <a:spcPct val="20000"/>
                </a:spcBef>
                <a:defRPr/>
              </a:pPr>
              <a:r>
                <a:rPr lang="zh-CN" altLang="en-US"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实现语言</a:t>
              </a:r>
              <a:endParaRPr 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8" name="Text Placeholder 3"/>
            <p:cNvSpPr txBox="1"/>
            <p:nvPr/>
          </p:nvSpPr>
          <p:spPr>
            <a:xfrm>
              <a:off x="1315498" y="1481861"/>
              <a:ext cx="3432318" cy="259573"/>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pPr>
              <a:r>
                <a:rPr lang="en-US" altLang="zh-CN" sz="1200" dirty="0" smtClean="0">
                  <a:solidFill>
                    <a:schemeClr val="bg1">
                      <a:lumMod val="50000"/>
                    </a:schemeClr>
                  </a:solidFill>
                  <a:latin typeface="+mn-ea"/>
                </a:rPr>
                <a:t>Python</a:t>
              </a:r>
              <a:r>
                <a:rPr lang="zh-CN" altLang="en-US" sz="1200" dirty="0" smtClean="0">
                  <a:solidFill>
                    <a:schemeClr val="bg1">
                      <a:lumMod val="50000"/>
                    </a:schemeClr>
                  </a:solidFill>
                  <a:latin typeface="+mn-ea"/>
                </a:rPr>
                <a:t> </a:t>
              </a:r>
              <a:r>
                <a:rPr lang="en-US" altLang="zh-CN" sz="1200" dirty="0" smtClean="0">
                  <a:solidFill>
                    <a:schemeClr val="bg1">
                      <a:lumMod val="50000"/>
                    </a:schemeClr>
                  </a:solidFill>
                  <a:latin typeface="+mn-ea"/>
                </a:rPr>
                <a:t>3.7</a:t>
              </a:r>
              <a:endParaRPr lang="zh-CN" altLang="en-US" sz="1200" dirty="0">
                <a:solidFill>
                  <a:schemeClr val="bg1">
                    <a:lumMod val="50000"/>
                  </a:schemeClr>
                </a:solidFill>
                <a:latin typeface="+mn-ea"/>
              </a:endParaRPr>
            </a:p>
          </p:txBody>
        </p:sp>
      </p:grpSp>
      <p:grpSp>
        <p:nvGrpSpPr>
          <p:cNvPr id="59" name="Group 56"/>
          <p:cNvGrpSpPr/>
          <p:nvPr/>
        </p:nvGrpSpPr>
        <p:grpSpPr>
          <a:xfrm>
            <a:off x="7424886" y="3019651"/>
            <a:ext cx="1303194" cy="715935"/>
            <a:chOff x="1315495" y="1200325"/>
            <a:chExt cx="3432321" cy="670896"/>
          </a:xfrm>
        </p:grpSpPr>
        <p:sp>
          <p:nvSpPr>
            <p:cNvPr id="60" name="Text Placeholder 3"/>
            <p:cNvSpPr txBox="1"/>
            <p:nvPr/>
          </p:nvSpPr>
          <p:spPr>
            <a:xfrm>
              <a:off x="1315495" y="1200325"/>
              <a:ext cx="3432318" cy="242268"/>
            </a:xfrm>
            <a:prstGeom prst="rect">
              <a:avLst/>
            </a:prstGeom>
          </p:spPr>
          <p:txBody>
            <a:bodyPr wrap="square" lIns="0" tIns="0" rIns="0" bIns="0" anchor="ctr" anchorCtr="0">
              <a:spAutoFit/>
            </a:bodyPr>
            <a:lstStyle>
              <a:lvl1pPr marL="0" indent="0" algn="ctr">
                <a:buNone/>
                <a:defRPr sz="14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defTabSz="796925">
                <a:lnSpc>
                  <a:spcPct val="120000"/>
                </a:lnSpc>
                <a:spcBef>
                  <a:spcPct val="20000"/>
                </a:spcBef>
                <a:defRPr/>
              </a:pPr>
              <a:r>
                <a:rPr lang="zh-CN" altLang="en-US"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其他调用</a:t>
              </a:r>
              <a:endParaRPr lang="en-US"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1" name="Text Placeholder 3"/>
            <p:cNvSpPr txBox="1"/>
            <p:nvPr/>
          </p:nvSpPr>
          <p:spPr>
            <a:xfrm>
              <a:off x="1315498" y="1352075"/>
              <a:ext cx="3432318" cy="519146"/>
            </a:xfrm>
            <a:prstGeom prst="rect">
              <a:avLst/>
            </a:prstGeom>
          </p:spPr>
          <p:txBody>
            <a:bodyPr wrap="square" lIns="0" tIns="0" rIns="0" bIns="0" anchor="ctr" anchorCtr="0">
              <a:spAutoFit/>
            </a:bodyPr>
            <a:lstStyle>
              <a:lvl1pPr marL="0" indent="0" algn="ctr">
                <a:buNone/>
                <a:defRPr sz="1600" baseline="0">
                  <a:solidFill>
                    <a:schemeClr val="tx1">
                      <a:lumMod val="95000"/>
                      <a:lumOff val="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a:lnSpc>
                  <a:spcPct val="150000"/>
                </a:lnSpc>
              </a:pPr>
              <a:r>
                <a:rPr lang="en-US" altLang="zh-CN" sz="1200" dirty="0" err="1" smtClean="0">
                  <a:solidFill>
                    <a:schemeClr val="bg1">
                      <a:lumMod val="50000"/>
                    </a:schemeClr>
                  </a:solidFill>
                  <a:latin typeface="+mn-ea"/>
                </a:rPr>
                <a:t>SnowBoy</a:t>
              </a:r>
              <a:r>
                <a:rPr lang="zh-CN" altLang="en-US" sz="1200" dirty="0" smtClean="0">
                  <a:solidFill>
                    <a:schemeClr val="bg1">
                      <a:lumMod val="50000"/>
                    </a:schemeClr>
                  </a:solidFill>
                  <a:latin typeface="+mn-ea"/>
                </a:rPr>
                <a:t>、</a:t>
              </a:r>
              <a:r>
                <a:rPr lang="en-US" altLang="zh-CN" sz="1200" dirty="0" smtClean="0">
                  <a:solidFill>
                    <a:schemeClr val="bg1">
                      <a:lumMod val="50000"/>
                    </a:schemeClr>
                  </a:solidFill>
                  <a:latin typeface="+mn-ea"/>
                </a:rPr>
                <a:t>API</a:t>
              </a:r>
              <a:r>
                <a:rPr lang="zh-CN" altLang="en-US" sz="1200" dirty="0" smtClean="0">
                  <a:solidFill>
                    <a:schemeClr val="bg1">
                      <a:lumMod val="50000"/>
                    </a:schemeClr>
                  </a:solidFill>
                  <a:latin typeface="+mn-ea"/>
                </a:rPr>
                <a:t> </a:t>
              </a:r>
              <a:r>
                <a:rPr lang="en-US" altLang="zh-CN" sz="1200" dirty="0" smtClean="0">
                  <a:solidFill>
                    <a:schemeClr val="bg1">
                      <a:lumMod val="50000"/>
                    </a:schemeClr>
                  </a:solidFill>
                  <a:latin typeface="+mn-ea"/>
                </a:rPr>
                <a:t>SDK</a:t>
              </a:r>
              <a:r>
                <a:rPr lang="zh-CN" altLang="en-US" sz="1200" dirty="0" smtClean="0">
                  <a:solidFill>
                    <a:schemeClr val="bg1">
                      <a:lumMod val="50000"/>
                    </a:schemeClr>
                  </a:solidFill>
                  <a:latin typeface="+mn-ea"/>
                </a:rPr>
                <a:t>、</a:t>
              </a:r>
              <a:r>
                <a:rPr lang="en-US" altLang="zh-CN" sz="1200" dirty="0" err="1" smtClean="0">
                  <a:solidFill>
                    <a:schemeClr val="bg1">
                      <a:lumMod val="50000"/>
                    </a:schemeClr>
                  </a:solidFill>
                  <a:latin typeface="+mn-ea"/>
                </a:rPr>
                <a:t>OpenCV</a:t>
              </a:r>
              <a:endParaRPr lang="zh-CN" altLang="en-US" sz="1200" dirty="0">
                <a:solidFill>
                  <a:schemeClr val="bg1">
                    <a:lumMod val="50000"/>
                  </a:schemeClr>
                </a:solidFill>
                <a:latin typeface="+mn-ea"/>
              </a:endParaRPr>
            </a:p>
          </p:txBody>
        </p:sp>
      </p:grpSp>
    </p:spTree>
  </p:cSld>
  <p:clrMapOvr>
    <a:masterClrMapping/>
  </p:clrMapOvr>
  <p:transition spd="slow" advClick="0">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48"/>
          <p:cNvSpPr txBox="1"/>
          <p:nvPr/>
        </p:nvSpPr>
        <p:spPr>
          <a:xfrm>
            <a:off x="3800970" y="1841219"/>
            <a:ext cx="2816801" cy="477054"/>
          </a:xfrm>
          <a:prstGeom prst="rect">
            <a:avLst/>
          </a:prstGeom>
          <a:noFill/>
        </p:spPr>
        <p:txBody>
          <a:bodyPr wrap="square" lIns="0" tIns="0" rIns="0" bIns="0" rtlCol="0">
            <a:spAutoFit/>
          </a:bodyPr>
          <a:lstStyle/>
          <a:p>
            <a:r>
              <a:rPr lang="zh-CN" altLang="en-US" sz="3100" dirty="0" smtClean="0">
                <a:solidFill>
                  <a:srgbClr val="77A9D3"/>
                </a:solidFill>
                <a:latin typeface="微软雅黑" panose="020B0503020204020204" pitchFamily="34" charset="-122"/>
                <a:ea typeface="微软雅黑" panose="020B0503020204020204" pitchFamily="34" charset="-122"/>
                <a:cs typeface="+mn-ea"/>
                <a:sym typeface="+mn-lt"/>
              </a:rPr>
              <a:t>开发过程</a:t>
            </a:r>
            <a:endParaRPr lang="en-GB" altLang="zh-CN" sz="3100" dirty="0">
              <a:solidFill>
                <a:srgbClr val="77A9D3"/>
              </a:solidFill>
              <a:latin typeface="微软雅黑" panose="020B0503020204020204" pitchFamily="34" charset="-122"/>
              <a:ea typeface="微软雅黑" panose="020B0503020204020204" pitchFamily="34" charset="-122"/>
              <a:cs typeface="+mn-ea"/>
              <a:sym typeface="+mn-lt"/>
            </a:endParaRPr>
          </a:p>
        </p:txBody>
      </p:sp>
      <p:sp>
        <p:nvSpPr>
          <p:cNvPr id="8" name="TextBox 49"/>
          <p:cNvSpPr txBox="1"/>
          <p:nvPr/>
        </p:nvSpPr>
        <p:spPr>
          <a:xfrm>
            <a:off x="3837634" y="2420997"/>
            <a:ext cx="2780138" cy="245745"/>
          </a:xfrm>
          <a:prstGeom prst="rect">
            <a:avLst/>
          </a:prstGeom>
          <a:noFill/>
        </p:spPr>
        <p:txBody>
          <a:bodyPr wrap="square" lIns="0" tIns="0" rIns="0" bIns="0" rtlCol="0">
            <a:spAutoFit/>
          </a:bodyPr>
          <a:lstStyle/>
          <a:p>
            <a:pPr eaLnBrk="0" hangingPunct="0"/>
            <a:r>
              <a:rPr lang="en-US" altLang="zh-CN" sz="800" dirty="0" smtClean="0">
                <a:solidFill>
                  <a:srgbClr val="77A9D3"/>
                </a:solidFill>
                <a:latin typeface="微软雅黑" panose="020B0503020204020204" pitchFamily="34" charset="-122"/>
                <a:ea typeface="微软雅黑" panose="020B0503020204020204" pitchFamily="34" charset="-122"/>
                <a:cs typeface="+mn-ea"/>
                <a:sym typeface="+mn-lt"/>
              </a:rPr>
              <a:t>Development</a:t>
            </a:r>
            <a:r>
              <a:rPr lang="zh-CN" altLang="en-US" sz="800" dirty="0" smtClean="0">
                <a:solidFill>
                  <a:srgbClr val="77A9D3"/>
                </a:solidFill>
                <a:latin typeface="微软雅黑" panose="020B0503020204020204" pitchFamily="34" charset="-122"/>
                <a:ea typeface="微软雅黑" panose="020B0503020204020204" pitchFamily="34" charset="-122"/>
                <a:cs typeface="+mn-ea"/>
                <a:sym typeface="+mn-lt"/>
              </a:rPr>
              <a:t> </a:t>
            </a:r>
            <a:r>
              <a:rPr lang="en-US" altLang="zh-CN" sz="800" dirty="0" smtClean="0">
                <a:solidFill>
                  <a:srgbClr val="77A9D3"/>
                </a:solidFill>
                <a:latin typeface="微软雅黑" panose="020B0503020204020204" pitchFamily="34" charset="-122"/>
                <a:ea typeface="微软雅黑" panose="020B0503020204020204" pitchFamily="34" charset="-122"/>
                <a:cs typeface="+mn-ea"/>
                <a:sym typeface="+mn-lt"/>
              </a:rPr>
              <a:t>Process </a:t>
            </a:r>
            <a:r>
              <a:rPr lang="en-US" altLang="zh-CN" sz="800" dirty="0">
                <a:solidFill>
                  <a:srgbClr val="77A9D3"/>
                </a:solidFill>
                <a:latin typeface="微软雅黑" panose="020B0503020204020204" pitchFamily="34" charset="-122"/>
                <a:ea typeface="微软雅黑" panose="020B0503020204020204" pitchFamily="34" charset="-122"/>
                <a:cs typeface="+mn-ea"/>
                <a:sym typeface="+mn-lt"/>
              </a:rPr>
              <a:t>- </a:t>
            </a:r>
            <a:r>
              <a:rPr lang="zh-CN" altLang="en-US" sz="800" dirty="0">
                <a:solidFill>
                  <a:srgbClr val="77A9D3"/>
                </a:solidFill>
                <a:latin typeface="微软雅黑" panose="020B0503020204020204" pitchFamily="34" charset="-122"/>
                <a:ea typeface="微软雅黑" panose="020B0503020204020204" pitchFamily="34" charset="-122"/>
                <a:cs typeface="+mn-ea"/>
                <a:sym typeface="+mn-lt"/>
              </a:rPr>
              <a:t>支持语音控制的智能运载小车</a:t>
            </a:r>
            <a:endParaRPr lang="zh-CN" altLang="en-US" sz="800" dirty="0">
              <a:solidFill>
                <a:srgbClr val="77A9D3"/>
              </a:solidFill>
              <a:latin typeface="微软雅黑" panose="020B0503020204020204" pitchFamily="34" charset="-122"/>
              <a:ea typeface="微软雅黑" panose="020B0503020204020204" pitchFamily="34" charset="-122"/>
              <a:cs typeface="+mn-ea"/>
              <a:sym typeface="+mn-lt"/>
            </a:endParaRPr>
          </a:p>
          <a:p>
            <a:pPr eaLnBrk="0" hangingPunct="0"/>
            <a:r>
              <a:rPr lang="en-US" altLang="zh-CN" sz="800" dirty="0">
                <a:solidFill>
                  <a:srgbClr val="77A9D3"/>
                </a:solidFill>
                <a:latin typeface="微软雅黑" panose="020B0503020204020204" pitchFamily="34" charset="-122"/>
                <a:ea typeface="微软雅黑" panose="020B0503020204020204" pitchFamily="34" charset="-122"/>
                <a:cs typeface="+mn-ea"/>
                <a:sym typeface="+mn-lt"/>
              </a:rPr>
              <a:t>Intelligent Carrier Supporting Voice Control</a:t>
            </a:r>
            <a:endParaRPr lang="en-US" altLang="zh-CN" sz="800" dirty="0">
              <a:solidFill>
                <a:srgbClr val="77A9D3"/>
              </a:solidFill>
              <a:latin typeface="微软雅黑" panose="020B0503020204020204" pitchFamily="34" charset="-122"/>
              <a:ea typeface="微软雅黑" panose="020B0503020204020204" pitchFamily="34" charset="-122"/>
              <a:cs typeface="+mn-ea"/>
              <a:sym typeface="+mn-lt"/>
            </a:endParaRPr>
          </a:p>
        </p:txBody>
      </p:sp>
      <p:sp>
        <p:nvSpPr>
          <p:cNvPr id="9" name="矩形 259"/>
          <p:cNvSpPr>
            <a:spLocks noChangeArrowheads="1"/>
          </p:cNvSpPr>
          <p:nvPr/>
        </p:nvSpPr>
        <p:spPr bwMode="auto">
          <a:xfrm>
            <a:off x="2315746" y="1388328"/>
            <a:ext cx="1562186" cy="15763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3560" tIns="31780" rIns="63560" bIns="3178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buNone/>
            </a:pPr>
            <a:r>
              <a:rPr lang="en-US" altLang="zh-CN" sz="9600" cap="all" spc="209" dirty="0">
                <a:solidFill>
                  <a:srgbClr val="77A9D3"/>
                </a:solidFill>
                <a:latin typeface="Impact" panose="020B0806030902050204" pitchFamily="34" charset="0"/>
                <a:cs typeface="Arial" panose="020B0604020202020204" pitchFamily="34" charset="0"/>
              </a:rPr>
              <a:t>02</a:t>
            </a:r>
            <a:endParaRPr lang="zh-CN" altLang="en-US" sz="9600" cap="all" spc="209" dirty="0">
              <a:solidFill>
                <a:srgbClr val="77A9D3"/>
              </a:solidFill>
              <a:latin typeface="Impact" panose="020B0806030902050204" pitchFamily="34" charset="0"/>
              <a:cs typeface="Arial" panose="020B0604020202020204" pitchFamily="34" charset="0"/>
            </a:endParaRPr>
          </a:p>
        </p:txBody>
      </p:sp>
      <p:sp>
        <p:nvSpPr>
          <p:cNvPr id="10" name="椭圆 9"/>
          <p:cNvSpPr/>
          <p:nvPr/>
        </p:nvSpPr>
        <p:spPr>
          <a:xfrm>
            <a:off x="1951340" y="4046568"/>
            <a:ext cx="9289030" cy="7488832"/>
          </a:xfrm>
          <a:prstGeom prst="ellipse">
            <a:avLst/>
          </a:prstGeom>
          <a:solidFill>
            <a:schemeClr val="accent1">
              <a:alpha val="2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533670" y="3588098"/>
            <a:ext cx="9289030" cy="7488832"/>
          </a:xfrm>
          <a:prstGeom prst="ellipse">
            <a:avLst/>
          </a:prstGeom>
          <a:solidFill>
            <a:srgbClr val="3992DB">
              <a:alpha val="5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583188" y="3732114"/>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5193671" y="4603895"/>
            <a:ext cx="9289030" cy="7488832"/>
          </a:xfrm>
          <a:prstGeom prst="ellipse">
            <a:avLst/>
          </a:prstGeom>
          <a:solidFill>
            <a:srgbClr val="7030A0">
              <a:alpha val="34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ransition spd="slow" advClick="0">
    <p:cove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rPr>
              <a:t>小组分工</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4" name="Group 20"/>
          <p:cNvGrpSpPr/>
          <p:nvPr/>
        </p:nvGrpSpPr>
        <p:grpSpPr>
          <a:xfrm rot="1964641" flipH="1">
            <a:off x="2890844" y="2414491"/>
            <a:ext cx="1686726" cy="1284193"/>
            <a:chOff x="4250639" y="3537480"/>
            <a:chExt cx="1529450" cy="1164230"/>
          </a:xfrm>
        </p:grpSpPr>
        <p:sp>
          <p:nvSpPr>
            <p:cNvPr id="26" name="Freeform 21"/>
            <p:cNvSpPr/>
            <p:nvPr/>
          </p:nvSpPr>
          <p:spPr bwMode="auto">
            <a:xfrm>
              <a:off x="4250639" y="3537480"/>
              <a:ext cx="1529450" cy="1164230"/>
            </a:xfrm>
            <a:custGeom>
              <a:avLst/>
              <a:gdLst>
                <a:gd name="T0" fmla="*/ 192 w 813"/>
                <a:gd name="T1" fmla="*/ 556 h 619"/>
                <a:gd name="T2" fmla="*/ 637 w 813"/>
                <a:gd name="T3" fmla="*/ 535 h 619"/>
                <a:gd name="T4" fmla="*/ 637 w 813"/>
                <a:gd name="T5" fmla="*/ 535 h 619"/>
                <a:gd name="T6" fmla="*/ 783 w 813"/>
                <a:gd name="T7" fmla="*/ 348 h 619"/>
                <a:gd name="T8" fmla="*/ 575 w 813"/>
                <a:gd name="T9" fmla="*/ 31 h 619"/>
                <a:gd name="T10" fmla="*/ 258 w 813"/>
                <a:gd name="T11" fmla="*/ 238 h 619"/>
                <a:gd name="T12" fmla="*/ 342 w 813"/>
                <a:gd name="T13" fmla="*/ 494 h 619"/>
                <a:gd name="T14" fmla="*/ 220 w 813"/>
                <a:gd name="T15" fmla="*/ 472 h 619"/>
                <a:gd name="T16" fmla="*/ 241 w 813"/>
                <a:gd name="T17" fmla="*/ 408 h 619"/>
                <a:gd name="T18" fmla="*/ 0 w 813"/>
                <a:gd name="T19" fmla="*/ 379 h 619"/>
                <a:gd name="T20" fmla="*/ 171 w 813"/>
                <a:gd name="T21" fmla="*/ 619 h 619"/>
                <a:gd name="T22" fmla="*/ 192 w 813"/>
                <a:gd name="T23" fmla="*/ 55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3" h="619">
                  <a:moveTo>
                    <a:pt x="192" y="556"/>
                  </a:moveTo>
                  <a:cubicBezTo>
                    <a:pt x="319" y="598"/>
                    <a:pt x="511" y="596"/>
                    <a:pt x="637" y="535"/>
                  </a:cubicBezTo>
                  <a:cubicBezTo>
                    <a:pt x="637" y="535"/>
                    <a:pt x="638" y="536"/>
                    <a:pt x="637" y="535"/>
                  </a:cubicBezTo>
                  <a:cubicBezTo>
                    <a:pt x="710" y="500"/>
                    <a:pt x="765" y="432"/>
                    <a:pt x="783" y="348"/>
                  </a:cubicBezTo>
                  <a:cubicBezTo>
                    <a:pt x="813" y="203"/>
                    <a:pt x="720" y="61"/>
                    <a:pt x="575" y="31"/>
                  </a:cubicBezTo>
                  <a:cubicBezTo>
                    <a:pt x="430" y="0"/>
                    <a:pt x="288" y="93"/>
                    <a:pt x="258" y="238"/>
                  </a:cubicBezTo>
                  <a:cubicBezTo>
                    <a:pt x="237" y="336"/>
                    <a:pt x="273" y="432"/>
                    <a:pt x="342" y="494"/>
                  </a:cubicBezTo>
                  <a:cubicBezTo>
                    <a:pt x="301" y="492"/>
                    <a:pt x="260" y="485"/>
                    <a:pt x="220" y="472"/>
                  </a:cubicBezTo>
                  <a:cubicBezTo>
                    <a:pt x="227" y="451"/>
                    <a:pt x="234" y="429"/>
                    <a:pt x="241" y="408"/>
                  </a:cubicBezTo>
                  <a:cubicBezTo>
                    <a:pt x="170" y="424"/>
                    <a:pt x="85" y="418"/>
                    <a:pt x="0" y="379"/>
                  </a:cubicBezTo>
                  <a:cubicBezTo>
                    <a:pt x="30" y="468"/>
                    <a:pt x="87" y="553"/>
                    <a:pt x="171" y="619"/>
                  </a:cubicBezTo>
                  <a:cubicBezTo>
                    <a:pt x="178" y="598"/>
                    <a:pt x="185" y="577"/>
                    <a:pt x="192" y="556"/>
                  </a:cubicBezTo>
                  <a:close/>
                </a:path>
              </a:pathLst>
            </a:custGeom>
            <a:solidFill>
              <a:srgbClr val="A491BB"/>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Oval 22"/>
            <p:cNvSpPr/>
            <p:nvPr/>
          </p:nvSpPr>
          <p:spPr>
            <a:xfrm>
              <a:off x="4946648" y="3804569"/>
              <a:ext cx="551192" cy="551192"/>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en-US"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Shape 1849"/>
            <p:cNvSpPr/>
            <p:nvPr/>
          </p:nvSpPr>
          <p:spPr>
            <a:xfrm rot="1964641" flipH="1">
              <a:off x="5071934" y="3959885"/>
              <a:ext cx="329565" cy="265088"/>
            </a:xfrm>
            <a:custGeom>
              <a:avLst/>
              <a:gdLst/>
              <a:ahLst/>
              <a:cxnLst>
                <a:cxn ang="0">
                  <a:pos x="wd2" y="hd2"/>
                </a:cxn>
                <a:cxn ang="5400000">
                  <a:pos x="wd2" y="hd2"/>
                </a:cxn>
                <a:cxn ang="10800000">
                  <a:pos x="wd2" y="hd2"/>
                </a:cxn>
                <a:cxn ang="16200000">
                  <a:pos x="wd2" y="hd2"/>
                </a:cxn>
              </a:cxnLst>
              <a:rect l="0" t="0" r="r" b="b"/>
              <a:pathLst>
                <a:path w="21400" h="21363" extrusionOk="0">
                  <a:moveTo>
                    <a:pt x="7274" y="21020"/>
                  </a:moveTo>
                  <a:cubicBezTo>
                    <a:pt x="7274" y="21376"/>
                    <a:pt x="7435" y="21475"/>
                    <a:pt x="7659" y="21222"/>
                  </a:cubicBezTo>
                  <a:cubicBezTo>
                    <a:pt x="7951" y="20894"/>
                    <a:pt x="10973" y="17529"/>
                    <a:pt x="10973" y="17529"/>
                  </a:cubicBezTo>
                  <a:lnTo>
                    <a:pt x="7274" y="15153"/>
                  </a:lnTo>
                  <a:cubicBezTo>
                    <a:pt x="7274" y="15153"/>
                    <a:pt x="7274" y="21020"/>
                    <a:pt x="7274" y="21020"/>
                  </a:cubicBezTo>
                  <a:close/>
                  <a:moveTo>
                    <a:pt x="20812" y="50"/>
                  </a:moveTo>
                  <a:cubicBezTo>
                    <a:pt x="20412" y="224"/>
                    <a:pt x="667" y="8860"/>
                    <a:pt x="277" y="9030"/>
                  </a:cubicBezTo>
                  <a:cubicBezTo>
                    <a:pt x="-53" y="9174"/>
                    <a:pt x="-126" y="9528"/>
                    <a:pt x="266" y="9723"/>
                  </a:cubicBezTo>
                  <a:cubicBezTo>
                    <a:pt x="733" y="9955"/>
                    <a:pt x="4681" y="11919"/>
                    <a:pt x="4681" y="11919"/>
                  </a:cubicBezTo>
                  <a:lnTo>
                    <a:pt x="4681" y="11919"/>
                  </a:lnTo>
                  <a:lnTo>
                    <a:pt x="7298" y="13221"/>
                  </a:lnTo>
                  <a:cubicBezTo>
                    <a:pt x="7298" y="13221"/>
                    <a:pt x="19903" y="1732"/>
                    <a:pt x="20073" y="1577"/>
                  </a:cubicBezTo>
                  <a:cubicBezTo>
                    <a:pt x="20246" y="1420"/>
                    <a:pt x="20443" y="1713"/>
                    <a:pt x="20319" y="1881"/>
                  </a:cubicBezTo>
                  <a:cubicBezTo>
                    <a:pt x="20194" y="2050"/>
                    <a:pt x="11163" y="14170"/>
                    <a:pt x="11163" y="14170"/>
                  </a:cubicBezTo>
                  <a:cubicBezTo>
                    <a:pt x="11163" y="14170"/>
                    <a:pt x="11163" y="14170"/>
                    <a:pt x="11163" y="14171"/>
                  </a:cubicBezTo>
                  <a:lnTo>
                    <a:pt x="10637" y="14898"/>
                  </a:lnTo>
                  <a:lnTo>
                    <a:pt x="11333" y="15363"/>
                  </a:lnTo>
                  <a:lnTo>
                    <a:pt x="11333" y="15363"/>
                  </a:lnTo>
                  <a:cubicBezTo>
                    <a:pt x="11333" y="15363"/>
                    <a:pt x="16742" y="18976"/>
                    <a:pt x="17127" y="19234"/>
                  </a:cubicBezTo>
                  <a:cubicBezTo>
                    <a:pt x="17464" y="19459"/>
                    <a:pt x="17904" y="19272"/>
                    <a:pt x="18001" y="18750"/>
                  </a:cubicBezTo>
                  <a:cubicBezTo>
                    <a:pt x="18117" y="18135"/>
                    <a:pt x="21310" y="1052"/>
                    <a:pt x="21382" y="671"/>
                  </a:cubicBezTo>
                  <a:cubicBezTo>
                    <a:pt x="21474" y="177"/>
                    <a:pt x="21211" y="-125"/>
                    <a:pt x="20812" y="50"/>
                  </a:cubicBezTo>
                  <a:close/>
                </a:path>
              </a:pathLst>
            </a:custGeom>
            <a:solidFill>
              <a:schemeClr val="bg1"/>
            </a:solidFill>
            <a:ln w="12700" cap="flat">
              <a:noFill/>
              <a:miter lim="400000"/>
            </a:ln>
            <a:effectLst/>
          </p:spPr>
          <p:txBody>
            <a:bodyPr wrap="square" lIns="40181" tIns="40181" rIns="40181" bIns="40181" numCol="1" anchor="ctr">
              <a:noAutofit/>
            </a:bodyPr>
            <a:lstStyle/>
            <a:p>
              <a:pPr algn="just">
                <a:lnSpc>
                  <a:spcPct val="120000"/>
                </a:lnSpc>
                <a:spcBef>
                  <a:spcPts val="0"/>
                </a:spcBef>
                <a:spcAft>
                  <a:spcPts val="0"/>
                </a:spcAft>
                <a:defRPr sz="3200">
                  <a:solidFill>
                    <a:srgbClr val="FFFFFF"/>
                  </a:solidFill>
                  <a:latin typeface="Helvetica Light"/>
                  <a:ea typeface="Helvetica Light"/>
                  <a:cs typeface="Helvetica Light"/>
                  <a:sym typeface="Helvetica Light"/>
                </a:defRPr>
              </a:pPr>
              <a:endParaRPr sz="6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39" name="Group 47"/>
          <p:cNvGrpSpPr/>
          <p:nvPr/>
        </p:nvGrpSpPr>
        <p:grpSpPr>
          <a:xfrm>
            <a:off x="3553753" y="1430216"/>
            <a:ext cx="1631975" cy="1169100"/>
            <a:chOff x="5068168" y="1824270"/>
            <a:chExt cx="1524978" cy="1076279"/>
          </a:xfrm>
        </p:grpSpPr>
        <p:grpSp>
          <p:nvGrpSpPr>
            <p:cNvPr id="40" name="Group 28"/>
            <p:cNvGrpSpPr/>
            <p:nvPr/>
          </p:nvGrpSpPr>
          <p:grpSpPr>
            <a:xfrm flipH="1">
              <a:off x="5068168" y="1824270"/>
              <a:ext cx="1524978" cy="1076279"/>
              <a:chOff x="4085174" y="1492251"/>
              <a:chExt cx="1524978" cy="1076279"/>
            </a:xfrm>
          </p:grpSpPr>
          <p:sp>
            <p:nvSpPr>
              <p:cNvPr id="42" name="Freeform 23"/>
              <p:cNvSpPr/>
              <p:nvPr/>
            </p:nvSpPr>
            <p:spPr bwMode="auto">
              <a:xfrm>
                <a:off x="4085174" y="1492251"/>
                <a:ext cx="1524978" cy="1076279"/>
              </a:xfrm>
              <a:custGeom>
                <a:avLst/>
                <a:gdLst>
                  <a:gd name="T0" fmla="*/ 714 w 811"/>
                  <a:gd name="T1" fmla="*/ 209 h 573"/>
                  <a:gd name="T2" fmla="*/ 318 w 811"/>
                  <a:gd name="T3" fmla="*/ 6 h 573"/>
                  <a:gd name="T4" fmla="*/ 318 w 811"/>
                  <a:gd name="T5" fmla="*/ 6 h 573"/>
                  <a:gd name="T6" fmla="*/ 98 w 811"/>
                  <a:gd name="T7" fmla="*/ 97 h 573"/>
                  <a:gd name="T8" fmla="*/ 121 w 811"/>
                  <a:gd name="T9" fmla="*/ 475 h 573"/>
                  <a:gd name="T10" fmla="*/ 500 w 811"/>
                  <a:gd name="T11" fmla="*/ 452 h 573"/>
                  <a:gd name="T12" fmla="*/ 553 w 811"/>
                  <a:gd name="T13" fmla="*/ 189 h 573"/>
                  <a:gd name="T14" fmla="*/ 648 w 811"/>
                  <a:gd name="T15" fmla="*/ 268 h 573"/>
                  <a:gd name="T16" fmla="*/ 598 w 811"/>
                  <a:gd name="T17" fmla="*/ 313 h 573"/>
                  <a:gd name="T18" fmla="*/ 793 w 811"/>
                  <a:gd name="T19" fmla="*/ 458 h 573"/>
                  <a:gd name="T20" fmla="*/ 764 w 811"/>
                  <a:gd name="T21" fmla="*/ 164 h 573"/>
                  <a:gd name="T22" fmla="*/ 714 w 811"/>
                  <a:gd name="T23" fmla="*/ 209 h 5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11" h="573">
                    <a:moveTo>
                      <a:pt x="714" y="209"/>
                    </a:moveTo>
                    <a:cubicBezTo>
                      <a:pt x="625" y="109"/>
                      <a:pt x="458" y="16"/>
                      <a:pt x="318" y="6"/>
                    </a:cubicBezTo>
                    <a:cubicBezTo>
                      <a:pt x="317" y="7"/>
                      <a:pt x="318" y="5"/>
                      <a:pt x="318" y="6"/>
                    </a:cubicBezTo>
                    <a:cubicBezTo>
                      <a:pt x="237" y="0"/>
                      <a:pt x="156" y="32"/>
                      <a:pt x="98" y="97"/>
                    </a:cubicBezTo>
                    <a:cubicBezTo>
                      <a:pt x="0" y="207"/>
                      <a:pt x="10" y="377"/>
                      <a:pt x="121" y="475"/>
                    </a:cubicBezTo>
                    <a:cubicBezTo>
                      <a:pt x="232" y="573"/>
                      <a:pt x="401" y="563"/>
                      <a:pt x="500" y="452"/>
                    </a:cubicBezTo>
                    <a:cubicBezTo>
                      <a:pt x="566" y="378"/>
                      <a:pt x="583" y="277"/>
                      <a:pt x="553" y="189"/>
                    </a:cubicBezTo>
                    <a:cubicBezTo>
                      <a:pt x="588" y="211"/>
                      <a:pt x="620" y="237"/>
                      <a:pt x="648" y="268"/>
                    </a:cubicBezTo>
                    <a:cubicBezTo>
                      <a:pt x="631" y="283"/>
                      <a:pt x="615" y="298"/>
                      <a:pt x="598" y="313"/>
                    </a:cubicBezTo>
                    <a:cubicBezTo>
                      <a:pt x="668" y="335"/>
                      <a:pt x="738" y="382"/>
                      <a:pt x="793" y="458"/>
                    </a:cubicBezTo>
                    <a:cubicBezTo>
                      <a:pt x="811" y="367"/>
                      <a:pt x="803" y="264"/>
                      <a:pt x="764" y="164"/>
                    </a:cubicBezTo>
                    <a:cubicBezTo>
                      <a:pt x="747" y="179"/>
                      <a:pt x="731" y="194"/>
                      <a:pt x="714" y="209"/>
                    </a:cubicBezTo>
                    <a:close/>
                  </a:path>
                </a:pathLst>
              </a:custGeom>
              <a:solidFill>
                <a:srgbClr val="A491BB"/>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Oval 30"/>
              <p:cNvSpPr/>
              <p:nvPr/>
            </p:nvSpPr>
            <p:spPr>
              <a:xfrm>
                <a:off x="4366880" y="1741826"/>
                <a:ext cx="551192" cy="551192"/>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en-US" sz="6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1" name="Shape 819"/>
            <p:cNvSpPr/>
            <p:nvPr/>
          </p:nvSpPr>
          <p:spPr>
            <a:xfrm>
              <a:off x="5903979" y="2201089"/>
              <a:ext cx="263729" cy="296704"/>
            </a:xfrm>
            <a:custGeom>
              <a:avLst/>
              <a:gdLst/>
              <a:ahLst/>
              <a:cxnLst>
                <a:cxn ang="0">
                  <a:pos x="wd2" y="hd2"/>
                </a:cxn>
                <a:cxn ang="5400000">
                  <a:pos x="wd2" y="hd2"/>
                </a:cxn>
                <a:cxn ang="10800000">
                  <a:pos x="wd2" y="hd2"/>
                </a:cxn>
                <a:cxn ang="16200000">
                  <a:pos x="wd2" y="hd2"/>
                </a:cxn>
              </a:cxnLst>
              <a:rect l="0" t="0" r="r" b="b"/>
              <a:pathLst>
                <a:path w="21600" h="20959" extrusionOk="0">
                  <a:moveTo>
                    <a:pt x="4049" y="7519"/>
                  </a:moveTo>
                  <a:cubicBezTo>
                    <a:pt x="3162" y="7519"/>
                    <a:pt x="0" y="7985"/>
                    <a:pt x="0" y="11154"/>
                  </a:cubicBezTo>
                  <a:lnTo>
                    <a:pt x="0" y="16799"/>
                  </a:lnTo>
                  <a:cubicBezTo>
                    <a:pt x="0" y="19968"/>
                    <a:pt x="3162" y="20318"/>
                    <a:pt x="4049" y="20318"/>
                  </a:cubicBezTo>
                  <a:cubicBezTo>
                    <a:pt x="4937" y="20318"/>
                    <a:pt x="2699" y="19651"/>
                    <a:pt x="2699" y="17687"/>
                  </a:cubicBezTo>
                  <a:lnTo>
                    <a:pt x="2699" y="10267"/>
                  </a:lnTo>
                  <a:cubicBezTo>
                    <a:pt x="2699" y="8207"/>
                    <a:pt x="4937" y="7519"/>
                    <a:pt x="4049" y="7519"/>
                  </a:cubicBezTo>
                  <a:close/>
                  <a:moveTo>
                    <a:pt x="15725" y="7408"/>
                  </a:moveTo>
                  <a:cubicBezTo>
                    <a:pt x="15548" y="6995"/>
                    <a:pt x="20503" y="3177"/>
                    <a:pt x="17612" y="83"/>
                  </a:cubicBezTo>
                  <a:cubicBezTo>
                    <a:pt x="16934" y="-641"/>
                    <a:pt x="14641" y="3547"/>
                    <a:pt x="11381" y="5443"/>
                  </a:cubicBezTo>
                  <a:cubicBezTo>
                    <a:pt x="9583" y="6489"/>
                    <a:pt x="5399" y="8716"/>
                    <a:pt x="5399" y="9946"/>
                  </a:cubicBezTo>
                  <a:lnTo>
                    <a:pt x="5399" y="17911"/>
                  </a:lnTo>
                  <a:cubicBezTo>
                    <a:pt x="5399" y="19392"/>
                    <a:pt x="12033" y="20959"/>
                    <a:pt x="17076" y="20959"/>
                  </a:cubicBezTo>
                  <a:cubicBezTo>
                    <a:pt x="18923" y="20959"/>
                    <a:pt x="21600" y="10974"/>
                    <a:pt x="21600" y="9387"/>
                  </a:cubicBezTo>
                  <a:cubicBezTo>
                    <a:pt x="21600" y="7795"/>
                    <a:pt x="15902" y="7823"/>
                    <a:pt x="15725" y="7408"/>
                  </a:cubicBezTo>
                  <a:close/>
                </a:path>
              </a:pathLst>
            </a:custGeom>
            <a:solidFill>
              <a:schemeClr val="bg1"/>
            </a:solidFill>
            <a:ln w="12700" cap="flat">
              <a:noFill/>
              <a:miter lim="400000"/>
            </a:ln>
            <a:effectLst/>
          </p:spPr>
          <p:txBody>
            <a:bodyPr wrap="square" lIns="40181" tIns="40181" rIns="40181" bIns="40181" numCol="1" anchor="ctr">
              <a:noAutofit/>
            </a:bodyPr>
            <a:lstStyle/>
            <a:p>
              <a:pPr algn="just">
                <a:lnSpc>
                  <a:spcPct val="120000"/>
                </a:lnSpc>
                <a:spcBef>
                  <a:spcPts val="0"/>
                </a:spcBef>
                <a:spcAft>
                  <a:spcPts val="0"/>
                </a:spcAft>
                <a:defRPr sz="3200">
                  <a:solidFill>
                    <a:srgbClr val="FFFFFF"/>
                  </a:solidFill>
                  <a:latin typeface="+mn-lt"/>
                  <a:ea typeface="+mn-ea"/>
                  <a:cs typeface="+mn-cs"/>
                  <a:sym typeface="Helvetica Light"/>
                </a:defRPr>
              </a:pPr>
              <a:endParaRPr sz="600">
                <a:latin typeface="Arial" panose="020B0604020202020204" pitchFamily="34" charset="0"/>
                <a:ea typeface="微软雅黑" panose="020B0503020204020204" pitchFamily="34" charset="-122"/>
                <a:cs typeface="+mn-ea"/>
                <a:sym typeface="Arial" panose="020B0604020202020204" pitchFamily="34" charset="0"/>
              </a:endParaRPr>
            </a:p>
          </p:txBody>
        </p:sp>
      </p:grpSp>
      <p:grpSp>
        <p:nvGrpSpPr>
          <p:cNvPr id="44" name="Group 49"/>
          <p:cNvGrpSpPr/>
          <p:nvPr/>
        </p:nvGrpSpPr>
        <p:grpSpPr>
          <a:xfrm rot="3025137">
            <a:off x="4310499" y="2440654"/>
            <a:ext cx="1263767" cy="1577609"/>
            <a:chOff x="6482835" y="2289366"/>
            <a:chExt cx="1177646" cy="1469822"/>
          </a:xfrm>
        </p:grpSpPr>
        <p:grpSp>
          <p:nvGrpSpPr>
            <p:cNvPr id="45" name="Group 35"/>
            <p:cNvGrpSpPr/>
            <p:nvPr/>
          </p:nvGrpSpPr>
          <p:grpSpPr>
            <a:xfrm flipH="1">
              <a:off x="6482835" y="2289366"/>
              <a:ext cx="1177646" cy="1469822"/>
              <a:chOff x="3017839" y="1957347"/>
              <a:chExt cx="1177646" cy="1469822"/>
            </a:xfrm>
          </p:grpSpPr>
          <p:sp>
            <p:nvSpPr>
              <p:cNvPr id="47" name="Freeform 19"/>
              <p:cNvSpPr/>
              <p:nvPr/>
            </p:nvSpPr>
            <p:spPr bwMode="auto">
              <a:xfrm>
                <a:off x="3017839" y="1957347"/>
                <a:ext cx="1177646" cy="1469822"/>
              </a:xfrm>
              <a:custGeom>
                <a:avLst/>
                <a:gdLst>
                  <a:gd name="T0" fmla="*/ 365 w 626"/>
                  <a:gd name="T1" fmla="*/ 64 h 781"/>
                  <a:gd name="T2" fmla="*/ 34 w 626"/>
                  <a:gd name="T3" fmla="*/ 362 h 781"/>
                  <a:gd name="T4" fmla="*/ 34 w 626"/>
                  <a:gd name="T5" fmla="*/ 362 h 781"/>
                  <a:gd name="T6" fmla="*/ 40 w 626"/>
                  <a:gd name="T7" fmla="*/ 599 h 781"/>
                  <a:gd name="T8" fmla="*/ 401 w 626"/>
                  <a:gd name="T9" fmla="*/ 713 h 781"/>
                  <a:gd name="T10" fmla="*/ 515 w 626"/>
                  <a:gd name="T11" fmla="*/ 351 h 781"/>
                  <a:gd name="T12" fmla="*/ 288 w 626"/>
                  <a:gd name="T13" fmla="*/ 207 h 781"/>
                  <a:gd name="T14" fmla="*/ 397 w 626"/>
                  <a:gd name="T15" fmla="*/ 147 h 781"/>
                  <a:gd name="T16" fmla="*/ 421 w 626"/>
                  <a:gd name="T17" fmla="*/ 209 h 781"/>
                  <a:gd name="T18" fmla="*/ 626 w 626"/>
                  <a:gd name="T19" fmla="*/ 79 h 781"/>
                  <a:gd name="T20" fmla="*/ 341 w 626"/>
                  <a:gd name="T21" fmla="*/ 2 h 781"/>
                  <a:gd name="T22" fmla="*/ 365 w 626"/>
                  <a:gd name="T23" fmla="*/ 64 h 7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6" h="781">
                    <a:moveTo>
                      <a:pt x="365" y="64"/>
                    </a:moveTo>
                    <a:cubicBezTo>
                      <a:pt x="240" y="112"/>
                      <a:pt x="93" y="235"/>
                      <a:pt x="34" y="362"/>
                    </a:cubicBezTo>
                    <a:cubicBezTo>
                      <a:pt x="34" y="362"/>
                      <a:pt x="33" y="362"/>
                      <a:pt x="34" y="362"/>
                    </a:cubicBezTo>
                    <a:cubicBezTo>
                      <a:pt x="0" y="435"/>
                      <a:pt x="0" y="522"/>
                      <a:pt x="40" y="599"/>
                    </a:cubicBezTo>
                    <a:cubicBezTo>
                      <a:pt x="108" y="730"/>
                      <a:pt x="270" y="781"/>
                      <a:pt x="401" y="713"/>
                    </a:cubicBezTo>
                    <a:cubicBezTo>
                      <a:pt x="533" y="645"/>
                      <a:pt x="584" y="483"/>
                      <a:pt x="515" y="351"/>
                    </a:cubicBezTo>
                    <a:cubicBezTo>
                      <a:pt x="469" y="263"/>
                      <a:pt x="381" y="211"/>
                      <a:pt x="288" y="207"/>
                    </a:cubicBezTo>
                    <a:cubicBezTo>
                      <a:pt x="321" y="182"/>
                      <a:pt x="358" y="162"/>
                      <a:pt x="397" y="147"/>
                    </a:cubicBezTo>
                    <a:cubicBezTo>
                      <a:pt x="405" y="168"/>
                      <a:pt x="413" y="189"/>
                      <a:pt x="421" y="209"/>
                    </a:cubicBezTo>
                    <a:cubicBezTo>
                      <a:pt x="466" y="152"/>
                      <a:pt x="535" y="103"/>
                      <a:pt x="626" y="79"/>
                    </a:cubicBezTo>
                    <a:cubicBezTo>
                      <a:pt x="547" y="30"/>
                      <a:pt x="448" y="0"/>
                      <a:pt x="341" y="2"/>
                    </a:cubicBezTo>
                    <a:cubicBezTo>
                      <a:pt x="349" y="22"/>
                      <a:pt x="357" y="43"/>
                      <a:pt x="365" y="64"/>
                    </a:cubicBezTo>
                    <a:close/>
                  </a:path>
                </a:pathLst>
              </a:custGeom>
              <a:solidFill>
                <a:srgbClr val="A491BB"/>
              </a:solidFill>
              <a:ln>
                <a:noFill/>
              </a:ln>
            </p:spPr>
            <p:txBody>
              <a:bodyPr vert="horz" wrap="square" lIns="96435" tIns="48218" rIns="96435" bIns="48218" numCol="1" anchor="t" anchorCtr="0" compatLnSpc="1"/>
              <a:lstStyle/>
              <a:p>
                <a:pPr algn="just">
                  <a:lnSpc>
                    <a:spcPct val="120000"/>
                  </a:lnSpc>
                  <a:spcBef>
                    <a:spcPts val="0"/>
                  </a:spcBef>
                  <a:spcAft>
                    <a:spcPts val="0"/>
                  </a:spcAft>
                </a:pPr>
                <a:endParaRPr lang="en-US" sz="6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8" name="Oval 37"/>
              <p:cNvSpPr/>
              <p:nvPr/>
            </p:nvSpPr>
            <p:spPr>
              <a:xfrm>
                <a:off x="3262699" y="2568530"/>
                <a:ext cx="551192" cy="551192"/>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spcBef>
                    <a:spcPts val="0"/>
                  </a:spcBef>
                  <a:spcAft>
                    <a:spcPts val="0"/>
                  </a:spcAft>
                </a:pPr>
                <a:endParaRPr lang="en-US" sz="6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6" name="Shape 617"/>
            <p:cNvSpPr/>
            <p:nvPr/>
          </p:nvSpPr>
          <p:spPr>
            <a:xfrm rot="18574863">
              <a:off x="7049360" y="3024249"/>
              <a:ext cx="181329" cy="298247"/>
            </a:xfrm>
            <a:custGeom>
              <a:avLst/>
              <a:gdLst/>
              <a:ahLst/>
              <a:cxnLst>
                <a:cxn ang="0">
                  <a:pos x="wd2" y="hd2"/>
                </a:cxn>
                <a:cxn ang="5400000">
                  <a:pos x="wd2" y="hd2"/>
                </a:cxn>
                <a:cxn ang="10800000">
                  <a:pos x="wd2" y="hd2"/>
                </a:cxn>
                <a:cxn ang="16200000">
                  <a:pos x="wd2" y="hd2"/>
                </a:cxn>
              </a:cxnLst>
              <a:rect l="0" t="0" r="r" b="b"/>
              <a:pathLst>
                <a:path w="21600" h="21600" extrusionOk="0">
                  <a:moveTo>
                    <a:pt x="11767" y="10800"/>
                  </a:moveTo>
                  <a:cubicBezTo>
                    <a:pt x="11767" y="12089"/>
                    <a:pt x="13688" y="12918"/>
                    <a:pt x="15722" y="14025"/>
                  </a:cubicBezTo>
                  <a:cubicBezTo>
                    <a:pt x="17208" y="14834"/>
                    <a:pt x="19243" y="15942"/>
                    <a:pt x="19243" y="16656"/>
                  </a:cubicBezTo>
                  <a:lnTo>
                    <a:pt x="19243" y="18090"/>
                  </a:lnTo>
                  <a:cubicBezTo>
                    <a:pt x="17373" y="17569"/>
                    <a:pt x="11777" y="17058"/>
                    <a:pt x="11777" y="15387"/>
                  </a:cubicBezTo>
                  <a:cubicBezTo>
                    <a:pt x="11777" y="14540"/>
                    <a:pt x="9823" y="14540"/>
                    <a:pt x="9823" y="15387"/>
                  </a:cubicBezTo>
                  <a:cubicBezTo>
                    <a:pt x="9823" y="17058"/>
                    <a:pt x="4224" y="17569"/>
                    <a:pt x="2357" y="18090"/>
                  </a:cubicBezTo>
                  <a:lnTo>
                    <a:pt x="2357" y="16656"/>
                  </a:lnTo>
                  <a:cubicBezTo>
                    <a:pt x="2357" y="15942"/>
                    <a:pt x="4392" y="14834"/>
                    <a:pt x="5878" y="14025"/>
                  </a:cubicBezTo>
                  <a:cubicBezTo>
                    <a:pt x="7912" y="12918"/>
                    <a:pt x="9833" y="12089"/>
                    <a:pt x="9833" y="10800"/>
                  </a:cubicBezTo>
                  <a:cubicBezTo>
                    <a:pt x="9833" y="9511"/>
                    <a:pt x="7912" y="8682"/>
                    <a:pt x="5878" y="7575"/>
                  </a:cubicBezTo>
                  <a:cubicBezTo>
                    <a:pt x="4392" y="6766"/>
                    <a:pt x="2357" y="5658"/>
                    <a:pt x="2357" y="4944"/>
                  </a:cubicBezTo>
                  <a:lnTo>
                    <a:pt x="2264" y="3865"/>
                  </a:lnTo>
                  <a:cubicBezTo>
                    <a:pt x="4243" y="4462"/>
                    <a:pt x="7380" y="5030"/>
                    <a:pt x="10799" y="5030"/>
                  </a:cubicBezTo>
                  <a:cubicBezTo>
                    <a:pt x="14220" y="5030"/>
                    <a:pt x="17371" y="4462"/>
                    <a:pt x="19350" y="3865"/>
                  </a:cubicBezTo>
                  <a:lnTo>
                    <a:pt x="19243" y="4944"/>
                  </a:lnTo>
                  <a:cubicBezTo>
                    <a:pt x="19243" y="5658"/>
                    <a:pt x="17208" y="6766"/>
                    <a:pt x="15722" y="7575"/>
                  </a:cubicBezTo>
                  <a:cubicBezTo>
                    <a:pt x="13688" y="8682"/>
                    <a:pt x="11767" y="9511"/>
                    <a:pt x="11767" y="10800"/>
                  </a:cubicBezTo>
                  <a:close/>
                  <a:moveTo>
                    <a:pt x="2970" y="2515"/>
                  </a:moveTo>
                  <a:cubicBezTo>
                    <a:pt x="4313" y="2042"/>
                    <a:pt x="6830" y="1346"/>
                    <a:pt x="10906" y="1346"/>
                  </a:cubicBezTo>
                  <a:cubicBezTo>
                    <a:pt x="14981" y="1346"/>
                    <a:pt x="18632" y="2515"/>
                    <a:pt x="18632" y="2515"/>
                  </a:cubicBezTo>
                  <a:cubicBezTo>
                    <a:pt x="18904" y="2609"/>
                    <a:pt x="19979" y="2930"/>
                    <a:pt x="19243" y="3173"/>
                  </a:cubicBezTo>
                  <a:cubicBezTo>
                    <a:pt x="17626" y="3709"/>
                    <a:pt x="14463" y="4274"/>
                    <a:pt x="10799" y="4274"/>
                  </a:cubicBezTo>
                  <a:cubicBezTo>
                    <a:pt x="7137" y="4274"/>
                    <a:pt x="4080" y="3652"/>
                    <a:pt x="2462" y="3115"/>
                  </a:cubicBezTo>
                  <a:cubicBezTo>
                    <a:pt x="1728" y="2871"/>
                    <a:pt x="2970" y="2515"/>
                    <a:pt x="2970" y="2515"/>
                  </a:cubicBezTo>
                  <a:close/>
                  <a:moveTo>
                    <a:pt x="21600" y="4944"/>
                  </a:moveTo>
                  <a:cubicBezTo>
                    <a:pt x="21600" y="2633"/>
                    <a:pt x="21600" y="2407"/>
                    <a:pt x="21600" y="2407"/>
                  </a:cubicBezTo>
                  <a:cubicBezTo>
                    <a:pt x="21600" y="1555"/>
                    <a:pt x="16765" y="0"/>
                    <a:pt x="10799" y="0"/>
                  </a:cubicBezTo>
                  <a:cubicBezTo>
                    <a:pt x="4835" y="0"/>
                    <a:pt x="0" y="1555"/>
                    <a:pt x="0" y="2407"/>
                  </a:cubicBezTo>
                  <a:cubicBezTo>
                    <a:pt x="0" y="2407"/>
                    <a:pt x="0" y="2633"/>
                    <a:pt x="0" y="4944"/>
                  </a:cubicBezTo>
                  <a:cubicBezTo>
                    <a:pt x="0" y="7255"/>
                    <a:pt x="7476" y="9164"/>
                    <a:pt x="7476" y="10800"/>
                  </a:cubicBezTo>
                  <a:cubicBezTo>
                    <a:pt x="7476" y="12436"/>
                    <a:pt x="0" y="14345"/>
                    <a:pt x="0" y="16656"/>
                  </a:cubicBezTo>
                  <a:cubicBezTo>
                    <a:pt x="0" y="18967"/>
                    <a:pt x="0" y="19193"/>
                    <a:pt x="0" y="19193"/>
                  </a:cubicBezTo>
                  <a:cubicBezTo>
                    <a:pt x="0" y="20045"/>
                    <a:pt x="4835" y="21600"/>
                    <a:pt x="10799" y="21600"/>
                  </a:cubicBezTo>
                  <a:cubicBezTo>
                    <a:pt x="16765" y="21600"/>
                    <a:pt x="21600" y="20045"/>
                    <a:pt x="21600" y="19193"/>
                  </a:cubicBezTo>
                  <a:cubicBezTo>
                    <a:pt x="21600" y="19193"/>
                    <a:pt x="21600" y="18967"/>
                    <a:pt x="21600" y="16656"/>
                  </a:cubicBezTo>
                  <a:cubicBezTo>
                    <a:pt x="21600" y="14345"/>
                    <a:pt x="14122" y="12436"/>
                    <a:pt x="14122" y="10800"/>
                  </a:cubicBezTo>
                  <a:cubicBezTo>
                    <a:pt x="14122" y="9164"/>
                    <a:pt x="21600" y="7255"/>
                    <a:pt x="21600" y="4944"/>
                  </a:cubicBezTo>
                  <a:close/>
                </a:path>
              </a:pathLst>
            </a:custGeom>
            <a:solidFill>
              <a:srgbClr val="FFFFFF"/>
            </a:solidFill>
            <a:ln w="12700" cap="flat">
              <a:noFill/>
              <a:miter lim="400000"/>
            </a:ln>
            <a:effectLst/>
          </p:spPr>
          <p:txBody>
            <a:bodyPr wrap="square" lIns="40181" tIns="40181" rIns="40181" bIns="40181" numCol="1" anchor="ctr">
              <a:noAutofit/>
            </a:bodyPr>
            <a:lstStyle/>
            <a:p>
              <a:pPr algn="just">
                <a:lnSpc>
                  <a:spcPct val="120000"/>
                </a:lnSpc>
                <a:spcBef>
                  <a:spcPts val="0"/>
                </a:spcBef>
                <a:spcAft>
                  <a:spcPts val="0"/>
                </a:spcAft>
                <a:defRPr sz="3100" b="1">
                  <a:latin typeface="Kontrapunkt Bob Bold"/>
                  <a:ea typeface="Kontrapunkt Bob Bold"/>
                  <a:cs typeface="Kontrapunkt Bob Bold"/>
                  <a:sym typeface="Kontrapunkt Bob Bold"/>
                </a:defRPr>
              </a:pPr>
              <a:endParaRPr sz="600">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59" name="矩形 58"/>
          <p:cNvSpPr/>
          <p:nvPr/>
        </p:nvSpPr>
        <p:spPr>
          <a:xfrm>
            <a:off x="749308" y="2096862"/>
            <a:ext cx="1935199" cy="1164421"/>
          </a:xfrm>
          <a:prstGeom prst="rect">
            <a:avLst/>
          </a:prstGeom>
        </p:spPr>
        <p:txBody>
          <a:bodyPr wrap="square">
            <a:spAutoFit/>
          </a:bodyPr>
          <a:lstStyle/>
          <a:p>
            <a:pPr>
              <a:lnSpc>
                <a:spcPts val="2000"/>
              </a:lnSpc>
              <a:spcAft>
                <a:spcPts val="600"/>
              </a:spcAft>
              <a:defRPr sz="1800">
                <a:solidFill>
                  <a:srgbClr val="000000"/>
                </a:solidFill>
              </a:defRPr>
            </a:pPr>
            <a:r>
              <a:rPr lang="en-US" altLang="zh-CN" sz="16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06016237</a:t>
            </a:r>
            <a:r>
              <a:rPr lang="zh-CN" altLang="en-US" sz="16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  杨晨曦</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gn="ctr">
              <a:defRPr/>
            </a:pPr>
            <a:r>
              <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硬件调试</a:t>
            </a:r>
            <a:endPar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a:p>
            <a:pPr algn="ctr">
              <a:defRPr/>
            </a:pPr>
            <a:r>
              <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实时控制</a:t>
            </a:r>
            <a:endPar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a:p>
            <a:pPr algn="ctr">
              <a:defRPr/>
            </a:pPr>
            <a:r>
              <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文档撰写</a:t>
            </a:r>
            <a:endPar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62" name="矩形 61"/>
          <p:cNvSpPr/>
          <p:nvPr/>
        </p:nvSpPr>
        <p:spPr>
          <a:xfrm>
            <a:off x="5952530" y="915566"/>
            <a:ext cx="1930614" cy="1164421"/>
          </a:xfrm>
          <a:prstGeom prst="rect">
            <a:avLst/>
          </a:prstGeom>
        </p:spPr>
        <p:txBody>
          <a:bodyPr wrap="square">
            <a:spAutoFit/>
          </a:bodyPr>
          <a:lstStyle/>
          <a:p>
            <a:pPr>
              <a:lnSpc>
                <a:spcPts val="2000"/>
              </a:lnSpc>
              <a:spcAft>
                <a:spcPts val="600"/>
              </a:spcAft>
              <a:defRPr sz="1800">
                <a:solidFill>
                  <a:srgbClr val="000000"/>
                </a:solidFill>
              </a:defRPr>
            </a:pPr>
            <a:r>
              <a:rPr lang="en-US" altLang="zh-CN" sz="16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06016331</a:t>
            </a:r>
            <a:r>
              <a:rPr lang="zh-CN" altLang="en-US" sz="16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  赵晓搏</a:t>
            </a:r>
            <a:endParaRPr lang="zh-CN" altLang="en-US" sz="16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gn="ctr">
              <a:defRPr/>
            </a:pPr>
            <a:r>
              <a:rPr lang="zh-CN" altLang="en-US" sz="1600"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语音</a:t>
            </a:r>
            <a:r>
              <a:rPr lang="zh-CN" altLang="en-US" sz="1600"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唤醒</a:t>
            </a:r>
            <a:endParaRPr lang="zh-CN" altLang="en-US" sz="1600"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a:p>
            <a:pPr algn="ctr">
              <a:defRPr/>
            </a:pPr>
            <a:r>
              <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语音识别</a:t>
            </a:r>
            <a:endPar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a:p>
            <a:pPr algn="ctr">
              <a:defRPr/>
            </a:pPr>
            <a:r>
              <a:rPr lang="en-US" altLang="zh-CN" sz="1600"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PPT</a:t>
            </a:r>
            <a:r>
              <a:rPr lang="zh-CN" altLang="en-US" sz="1600"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制作</a:t>
            </a:r>
            <a:endPar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
        <p:nvSpPr>
          <p:cNvPr id="63" name="矩形 62"/>
          <p:cNvSpPr/>
          <p:nvPr/>
        </p:nvSpPr>
        <p:spPr>
          <a:xfrm>
            <a:off x="6008140" y="3470605"/>
            <a:ext cx="1922048" cy="1164421"/>
          </a:xfrm>
          <a:prstGeom prst="rect">
            <a:avLst/>
          </a:prstGeom>
        </p:spPr>
        <p:txBody>
          <a:bodyPr wrap="square">
            <a:spAutoFit/>
          </a:bodyPr>
          <a:lstStyle/>
          <a:p>
            <a:pPr>
              <a:lnSpc>
                <a:spcPts val="2000"/>
              </a:lnSpc>
              <a:spcAft>
                <a:spcPts val="600"/>
              </a:spcAft>
              <a:defRPr sz="1800">
                <a:solidFill>
                  <a:srgbClr val="000000"/>
                </a:solidFill>
              </a:defRPr>
            </a:pPr>
            <a:r>
              <a:rPr lang="en-US" altLang="zh-CN" sz="16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06116111</a:t>
            </a:r>
            <a:r>
              <a:rPr lang="zh-CN" altLang="en-US" sz="1600" b="1" dirty="0" smtClean="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rPr>
              <a:t>  郑崇义</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cs typeface="Open Sans" panose="020B0606030504020204" pitchFamily="34" charset="0"/>
              <a:sym typeface="Arial" panose="020B0604020202020204" pitchFamily="34" charset="0"/>
            </a:endParaRPr>
          </a:p>
          <a:p>
            <a:pPr algn="ctr">
              <a:defRPr/>
            </a:pPr>
            <a:r>
              <a:rPr lang="zh-CN" altLang="en-US" sz="1600"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轮廓提取</a:t>
            </a:r>
            <a:endPar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a:p>
            <a:pPr algn="ctr">
              <a:defRPr/>
            </a:pPr>
            <a:r>
              <a:rPr lang="zh-CN" altLang="en-US" sz="1600"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文</a:t>
            </a:r>
            <a:r>
              <a:rPr lang="zh-CN" altLang="en-US" sz="1600"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字</a:t>
            </a:r>
            <a:r>
              <a:rPr lang="zh-CN" altLang="en-US" sz="1600" spc="300" dirty="0" smtClean="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识别</a:t>
            </a:r>
            <a:endPar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a:p>
            <a:pPr algn="ctr">
              <a:defRPr/>
            </a:pPr>
            <a:r>
              <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rPr>
              <a:t>文档撰写</a:t>
            </a:r>
            <a:endParaRPr lang="zh-CN" altLang="en-US" sz="1600" spc="300" dirty="0">
              <a:solidFill>
                <a:schemeClr val="bg1">
                  <a:lumMod val="50000"/>
                </a:schemeClr>
              </a:solidFill>
              <a:latin typeface="微软雅黑" panose="020B0503020204020204" pitchFamily="34" charset="-122"/>
              <a:ea typeface="微软雅黑" panose="020B0503020204020204" pitchFamily="34" charset="-122"/>
              <a:cs typeface="经典圆体简" panose="02010609000101010101" pitchFamily="49" charset="-122"/>
              <a:sym typeface="微软雅黑" panose="020B0503020204020204" pitchFamily="34" charset="-122"/>
            </a:endParaRPr>
          </a:p>
        </p:txBody>
      </p:sp>
    </p:spTree>
  </p:cSld>
  <p:clrMapOvr>
    <a:masterClrMapping/>
  </p:clrMapOvr>
  <p:transition spd="slow" advClick="0">
    <p:cove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bg1">
                    <a:lumMod val="50000"/>
                  </a:schemeClr>
                </a:solidFill>
                <a:latin typeface="微软雅黑" panose="020B0503020204020204" pitchFamily="34" charset="-122"/>
                <a:ea typeface="微软雅黑" panose="020B0503020204020204" pitchFamily="34" charset="-122"/>
              </a:rPr>
              <a:t>开发过程</a:t>
            </a:r>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4" name="组合 32"/>
          <p:cNvGrpSpPr/>
          <p:nvPr/>
        </p:nvGrpSpPr>
        <p:grpSpPr bwMode="auto">
          <a:xfrm>
            <a:off x="-108519" y="2700151"/>
            <a:ext cx="2967608" cy="506412"/>
            <a:chOff x="-1032447" y="0"/>
            <a:chExt cx="2967616" cy="506624"/>
          </a:xfrm>
          <a:solidFill>
            <a:srgbClr val="A491BB"/>
          </a:solidFill>
        </p:grpSpPr>
        <p:sp>
          <p:nvSpPr>
            <p:cNvPr id="5" name="圆角矩形 33"/>
            <p:cNvSpPr>
              <a:spLocks noChangeArrowheads="1"/>
            </p:cNvSpPr>
            <p:nvPr/>
          </p:nvSpPr>
          <p:spPr bwMode="auto">
            <a:xfrm>
              <a:off x="-1032447" y="73989"/>
              <a:ext cx="2967616"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6" name="等腰三角形 34"/>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7" name="椭圆 35"/>
          <p:cNvSpPr>
            <a:spLocks noChangeArrowheads="1"/>
          </p:cNvSpPr>
          <p:nvPr/>
        </p:nvSpPr>
        <p:spPr bwMode="auto">
          <a:xfrm>
            <a:off x="1360488" y="1385701"/>
            <a:ext cx="1060450" cy="1060450"/>
          </a:xfrm>
          <a:prstGeom prst="ellipse">
            <a:avLst/>
          </a:prstGeom>
          <a:solidFill>
            <a:srgbClr val="A491BB"/>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8" name="组合 36"/>
          <p:cNvGrpSpPr/>
          <p:nvPr/>
        </p:nvGrpSpPr>
        <p:grpSpPr bwMode="auto">
          <a:xfrm flipV="1">
            <a:off x="2743200" y="2774763"/>
            <a:ext cx="1935163" cy="506413"/>
            <a:chOff x="0" y="0"/>
            <a:chExt cx="1935168" cy="506624"/>
          </a:xfrm>
          <a:solidFill>
            <a:srgbClr val="77A9D3"/>
          </a:solidFill>
        </p:grpSpPr>
        <p:sp>
          <p:nvSpPr>
            <p:cNvPr id="9" name="圆角矩形 37"/>
            <p:cNvSpPr>
              <a:spLocks noChangeArrowheads="1"/>
            </p:cNvSpPr>
            <p:nvPr/>
          </p:nvSpPr>
          <p:spPr bwMode="auto">
            <a:xfrm>
              <a:off x="0" y="73989"/>
              <a:ext cx="1935168"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0" name="等腰三角形 38"/>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1" name="椭圆 39"/>
          <p:cNvSpPr>
            <a:spLocks noChangeArrowheads="1"/>
          </p:cNvSpPr>
          <p:nvPr/>
        </p:nvSpPr>
        <p:spPr bwMode="auto">
          <a:xfrm>
            <a:off x="3244850" y="3454213"/>
            <a:ext cx="1060450" cy="1060450"/>
          </a:xfrm>
          <a:prstGeom prst="ellipse">
            <a:avLst/>
          </a:prstGeom>
          <a:solidFill>
            <a:srgbClr val="77A9D3"/>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nvGrpSpPr>
          <p:cNvPr id="12" name="组合 40"/>
          <p:cNvGrpSpPr/>
          <p:nvPr/>
        </p:nvGrpSpPr>
        <p:grpSpPr bwMode="auto">
          <a:xfrm>
            <a:off x="4565650" y="2700151"/>
            <a:ext cx="1936750" cy="506412"/>
            <a:chOff x="0" y="0"/>
            <a:chExt cx="1935168" cy="506624"/>
          </a:xfrm>
          <a:solidFill>
            <a:srgbClr val="A491BB"/>
          </a:solidFill>
        </p:grpSpPr>
        <p:sp>
          <p:nvSpPr>
            <p:cNvPr id="13" name="圆角矩形 41"/>
            <p:cNvSpPr>
              <a:spLocks noChangeArrowheads="1"/>
            </p:cNvSpPr>
            <p:nvPr/>
          </p:nvSpPr>
          <p:spPr bwMode="auto">
            <a:xfrm>
              <a:off x="0" y="73989"/>
              <a:ext cx="1935168"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4" name="等腰三角形 42"/>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15" name="椭圆 43"/>
          <p:cNvSpPr>
            <a:spLocks noChangeArrowheads="1"/>
          </p:cNvSpPr>
          <p:nvPr/>
        </p:nvSpPr>
        <p:spPr bwMode="auto">
          <a:xfrm>
            <a:off x="5003800" y="1385701"/>
            <a:ext cx="1060450" cy="1060450"/>
          </a:xfrm>
          <a:prstGeom prst="ellipse">
            <a:avLst/>
          </a:prstGeom>
          <a:solidFill>
            <a:srgbClr val="A491BB"/>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6" name="椭圆 45"/>
          <p:cNvSpPr>
            <a:spLocks noChangeArrowheads="1"/>
          </p:cNvSpPr>
          <p:nvPr/>
        </p:nvSpPr>
        <p:spPr bwMode="auto">
          <a:xfrm>
            <a:off x="6823075" y="3454213"/>
            <a:ext cx="1060450" cy="1060450"/>
          </a:xfrm>
          <a:prstGeom prst="ellipse">
            <a:avLst/>
          </a:prstGeom>
          <a:solidFill>
            <a:srgbClr val="77A9D3"/>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17" name="TextBox 46"/>
          <p:cNvSpPr>
            <a:spLocks noChangeArrowheads="1"/>
          </p:cNvSpPr>
          <p:nvPr/>
        </p:nvSpPr>
        <p:spPr bwMode="auto">
          <a:xfrm>
            <a:off x="1192212" y="3542131"/>
            <a:ext cx="1397000" cy="12311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使用</a:t>
            </a:r>
            <a:r>
              <a:rPr lang="en-US" altLang="zh-CN" sz="1000" dirty="0" err="1">
                <a:solidFill>
                  <a:schemeClr val="tx1">
                    <a:lumMod val="50000"/>
                    <a:lumOff val="50000"/>
                  </a:schemeClr>
                </a:solidFill>
                <a:latin typeface="微软雅黑" panose="020B0503020204020204" pitchFamily="34" charset="-122"/>
                <a:ea typeface="微软雅黑" panose="020B0503020204020204" pitchFamily="34" charset="-122"/>
              </a:rPr>
              <a:t>Snowboy</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唤醒词</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检测</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引擎，</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唤醒词用于，发起一个完整的语音交互界面 </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a:t>
            </a:r>
            <a:r>
              <a:rPr lang="en-US" altLang="zh-CN" sz="1000" dirty="0" err="1">
                <a:solidFill>
                  <a:schemeClr val="tx1">
                    <a:lumMod val="50000"/>
                    <a:lumOff val="50000"/>
                  </a:schemeClr>
                </a:solidFill>
                <a:latin typeface="微软雅黑" panose="020B0503020204020204" pitchFamily="34" charset="-122"/>
                <a:ea typeface="微软雅黑" panose="020B0503020204020204" pitchFamily="34" charset="-122"/>
              </a:rPr>
              <a:t>Snowboy</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一直</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监听</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，不</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连接到网络，离线唤醒。 </a:t>
            </a: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检测到热词后，关闭</a:t>
            </a:r>
            <a:r>
              <a:rPr lang="en-US" altLang="zh-CN" sz="1000" dirty="0" err="1">
                <a:solidFill>
                  <a:schemeClr val="tx1">
                    <a:lumMod val="50000"/>
                    <a:lumOff val="50000"/>
                  </a:schemeClr>
                </a:solidFill>
                <a:latin typeface="微软雅黑" panose="020B0503020204020204" pitchFamily="34" charset="-122"/>
                <a:ea typeface="微软雅黑" panose="020B0503020204020204" pitchFamily="34" charset="-122"/>
              </a:rPr>
              <a:t>Snowboy</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功能，进入</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语音识别过程。</a:t>
            </a:r>
            <a:r>
              <a:rPr lang="zh-CN" altLang="en-US" sz="1000" dirty="0" smtClean="0">
                <a:solidFill>
                  <a:schemeClr val="tx1">
                    <a:lumMod val="50000"/>
                    <a:lumOff val="50000"/>
                  </a:schemeClr>
                </a:solidFill>
                <a:latin typeface="微软雅黑" panose="020B0503020204020204" pitchFamily="34" charset="-122"/>
                <a:ea typeface="微软雅黑" panose="020B0503020204020204" pitchFamily="34" charset="-122"/>
              </a:rPr>
              <a:t> </a:t>
            </a:r>
            <a:endPar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grpSp>
        <p:nvGrpSpPr>
          <p:cNvPr id="22" name="组合 53"/>
          <p:cNvGrpSpPr/>
          <p:nvPr/>
        </p:nvGrpSpPr>
        <p:grpSpPr bwMode="auto">
          <a:xfrm flipV="1">
            <a:off x="6384924" y="2774762"/>
            <a:ext cx="2867595" cy="506414"/>
            <a:chOff x="-1" y="0"/>
            <a:chExt cx="2865253" cy="506625"/>
          </a:xfrm>
          <a:solidFill>
            <a:srgbClr val="77A9D3"/>
          </a:solidFill>
        </p:grpSpPr>
        <p:sp>
          <p:nvSpPr>
            <p:cNvPr id="23" name="圆角矩形 54"/>
            <p:cNvSpPr>
              <a:spLocks noChangeArrowheads="1"/>
            </p:cNvSpPr>
            <p:nvPr/>
          </p:nvSpPr>
          <p:spPr bwMode="auto">
            <a:xfrm>
              <a:off x="-1" y="73990"/>
              <a:ext cx="2865253" cy="432635"/>
            </a:xfrm>
            <a:prstGeom prst="roundRect">
              <a:avLst>
                <a:gd name="adj" fmla="val 16667"/>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4" name="等腰三角形 55"/>
            <p:cNvSpPr>
              <a:spLocks noChangeArrowheads="1"/>
            </p:cNvSpPr>
            <p:nvPr/>
          </p:nvSpPr>
          <p:spPr bwMode="auto">
            <a:xfrm>
              <a:off x="902659" y="0"/>
              <a:ext cx="129852" cy="95220"/>
            </a:xfrm>
            <a:prstGeom prst="triangle">
              <a:avLst>
                <a:gd name="adj" fmla="val 50000"/>
              </a:avLst>
            </a:prstGeom>
            <a:grpFill/>
            <a:ln>
              <a:noFill/>
            </a:ln>
            <a:extLst>
              <a:ext uri="{91240B29-F687-4F45-9708-019B960494DF}">
                <a14:hiddenLine xmlns:a14="http://schemas.microsoft.com/office/drawing/2010/main" w="25400">
                  <a:solidFill>
                    <a:srgbClr val="BABABA"/>
                  </a:solidFill>
                  <a:bevel/>
                </a14:hiddenLine>
              </a:ext>
            </a:extLst>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grpSp>
      <p:sp>
        <p:nvSpPr>
          <p:cNvPr id="26" name="TextBox 57"/>
          <p:cNvSpPr>
            <a:spLocks noChangeArrowheads="1"/>
          </p:cNvSpPr>
          <p:nvPr/>
        </p:nvSpPr>
        <p:spPr bwMode="auto">
          <a:xfrm>
            <a:off x="3080544" y="1215880"/>
            <a:ext cx="1397000" cy="13849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语音识别主要使用了百度云的语音识别服务。</a:t>
            </a:r>
            <a:endPar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endParaRPr>
          </a:p>
          <a:p>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通过录音设备进行录音获取录音文件，通过代码调整采样率、声道、格式后，用</a:t>
            </a:r>
            <a:r>
              <a:rPr lang="en-US" altLang="zh-CN" sz="1000" dirty="0">
                <a:solidFill>
                  <a:schemeClr val="tx1">
                    <a:lumMod val="50000"/>
                    <a:lumOff val="50000"/>
                  </a:schemeClr>
                </a:solidFill>
                <a:latin typeface="微软雅黑" panose="020B0503020204020204" pitchFamily="34" charset="-122"/>
                <a:ea typeface="微软雅黑" panose="020B0503020204020204" pitchFamily="34" charset="-122"/>
              </a:rPr>
              <a:t>http</a:t>
            </a:r>
            <a:r>
              <a:rPr lang="zh-CN" altLang="en-US" sz="1000" dirty="0">
                <a:solidFill>
                  <a:schemeClr val="tx1">
                    <a:lumMod val="50000"/>
                    <a:lumOff val="50000"/>
                  </a:schemeClr>
                </a:solidFill>
                <a:latin typeface="微软雅黑" panose="020B0503020204020204" pitchFamily="34" charset="-122"/>
                <a:ea typeface="微软雅黑" panose="020B0503020204020204" pitchFamily="34" charset="-122"/>
              </a:rPr>
              <a:t>协议上传至百度服务器，调用百度云语音识别，识别完成后接收百度云的识别结果。</a:t>
            </a:r>
            <a:endParaRPr lang="en-US" altLang="zh-CN" sz="10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TextBox 59"/>
          <p:cNvSpPr>
            <a:spLocks noChangeArrowheads="1"/>
          </p:cNvSpPr>
          <p:nvPr/>
        </p:nvSpPr>
        <p:spPr bwMode="auto">
          <a:xfrm>
            <a:off x="4960938" y="3547264"/>
            <a:ext cx="1397000" cy="12567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文字识别主要使用了</a:t>
            </a:r>
            <a:r>
              <a:rPr lang="en-US" altLang="zh-CN" sz="1000" dirty="0" err="1">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OpenCV</a:t>
            </a:r>
            <a:r>
              <a:rPr lang="zh-CN" altLang="en-US" sz="10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。先对需要进行识别的边框区域进行提取、二值化、矫正等，再对文字区域进行分割，最后使用</a:t>
            </a:r>
            <a:r>
              <a:rPr lang="en-US" altLang="zh-CN" sz="10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OCR</a:t>
            </a:r>
            <a:r>
              <a:rPr lang="zh-CN" altLang="en-US" sz="10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找出数字或者字母的含义。</a:t>
            </a:r>
            <a:endParaRPr lang="en-US" altLang="zh-CN" sz="10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TextBox 63"/>
          <p:cNvSpPr>
            <a:spLocks noChangeArrowheads="1"/>
          </p:cNvSpPr>
          <p:nvPr/>
        </p:nvSpPr>
        <p:spPr bwMode="auto">
          <a:xfrm>
            <a:off x="6654800" y="806362"/>
            <a:ext cx="1397000" cy="1795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just">
              <a:lnSpc>
                <a:spcPts val="1400"/>
              </a:lnSpc>
            </a:pPr>
            <a:r>
              <a:rPr lang="zh-CN" altLang="en-US" sz="1000" dirty="0">
                <a:solidFill>
                  <a:schemeClr val="bg1">
                    <a:lumMod val="50000"/>
                  </a:schemeClr>
                </a:solidFill>
                <a:latin typeface="微软雅黑" panose="020B0503020204020204" pitchFamily="34" charset="-122"/>
                <a:ea typeface="微软雅黑" panose="020B0503020204020204" pitchFamily="34" charset="-122"/>
              </a:rPr>
              <a:t>当收到运动指令时，调用树莓派平台的</a:t>
            </a:r>
            <a:r>
              <a:rPr lang="en-US" altLang="zh-CN" sz="1000" dirty="0">
                <a:solidFill>
                  <a:schemeClr val="bg1">
                    <a:lumMod val="50000"/>
                  </a:schemeClr>
                </a:solidFill>
                <a:latin typeface="微软雅黑" panose="020B0503020204020204" pitchFamily="34" charset="-122"/>
                <a:ea typeface="微软雅黑" panose="020B0503020204020204" pitchFamily="34" charset="-122"/>
              </a:rPr>
              <a:t>GPIO</a:t>
            </a:r>
            <a:r>
              <a:rPr lang="zh-CN" altLang="en-US" sz="1000" dirty="0">
                <a:solidFill>
                  <a:schemeClr val="bg1">
                    <a:lumMod val="50000"/>
                  </a:schemeClr>
                </a:solidFill>
                <a:latin typeface="微软雅黑" panose="020B0503020204020204" pitchFamily="34" charset="-122"/>
                <a:ea typeface="微软雅黑" panose="020B0503020204020204" pitchFamily="34" charset="-122"/>
              </a:rPr>
              <a:t>控制库函数</a:t>
            </a:r>
            <a:r>
              <a:rPr lang="en-US" altLang="zh-CN" sz="1000" dirty="0" err="1">
                <a:solidFill>
                  <a:schemeClr val="bg1">
                    <a:lumMod val="50000"/>
                  </a:schemeClr>
                </a:solidFill>
                <a:latin typeface="微软雅黑" panose="020B0503020204020204" pitchFamily="34" charset="-122"/>
                <a:ea typeface="微软雅黑" panose="020B0503020204020204" pitchFamily="34" charset="-122"/>
              </a:rPr>
              <a:t>wiringPI</a:t>
            </a:r>
            <a:r>
              <a:rPr lang="zh-CN" altLang="en-US" sz="1000" dirty="0">
                <a:solidFill>
                  <a:schemeClr val="bg1">
                    <a:lumMod val="50000"/>
                  </a:schemeClr>
                </a:solidFill>
                <a:latin typeface="微软雅黑" panose="020B0503020204020204" pitchFamily="34" charset="-122"/>
                <a:ea typeface="微软雅黑" panose="020B0503020204020204" pitchFamily="34" charset="-122"/>
              </a:rPr>
              <a:t>来设置</a:t>
            </a:r>
            <a:r>
              <a:rPr lang="en-US" altLang="zh-CN" sz="1000" dirty="0">
                <a:solidFill>
                  <a:schemeClr val="bg1">
                    <a:lumMod val="50000"/>
                  </a:schemeClr>
                </a:solidFill>
                <a:latin typeface="微软雅黑" panose="020B0503020204020204" pitchFamily="34" charset="-122"/>
                <a:ea typeface="微软雅黑" panose="020B0503020204020204" pitchFamily="34" charset="-122"/>
              </a:rPr>
              <a:t>GPIO</a:t>
            </a:r>
            <a:r>
              <a:rPr lang="zh-CN" altLang="en-US" sz="1000" dirty="0">
                <a:solidFill>
                  <a:schemeClr val="bg1">
                    <a:lumMod val="50000"/>
                  </a:schemeClr>
                </a:solidFill>
                <a:latin typeface="微软雅黑" panose="020B0503020204020204" pitchFamily="34" charset="-122"/>
                <a:ea typeface="微软雅黑" panose="020B0503020204020204" pitchFamily="34" charset="-122"/>
              </a:rPr>
              <a:t>口，通过</a:t>
            </a:r>
            <a:r>
              <a:rPr lang="en-US" altLang="zh-CN" sz="1000" dirty="0">
                <a:solidFill>
                  <a:schemeClr val="bg1">
                    <a:lumMod val="50000"/>
                  </a:schemeClr>
                </a:solidFill>
                <a:latin typeface="微软雅黑" panose="020B0503020204020204" pitchFamily="34" charset="-122"/>
                <a:ea typeface="微软雅黑" panose="020B0503020204020204" pitchFamily="34" charset="-122"/>
              </a:rPr>
              <a:t>TB6612</a:t>
            </a:r>
            <a:r>
              <a:rPr lang="zh-CN" altLang="en-US" sz="1000" dirty="0">
                <a:solidFill>
                  <a:schemeClr val="bg1">
                    <a:lumMod val="50000"/>
                  </a:schemeClr>
                </a:solidFill>
                <a:latin typeface="微软雅黑" panose="020B0503020204020204" pitchFamily="34" charset="-122"/>
                <a:ea typeface="微软雅黑" panose="020B0503020204020204" pitchFamily="34" charset="-122"/>
              </a:rPr>
              <a:t>驱动模块驱动四组电机运动。当收到拍照识别指令时，控制摄像头舵机旋转到相应角度进行拍照，并将照片保存至本地进行图像处理。</a:t>
            </a:r>
            <a:endParaRPr lang="en-US" altLang="zh-CN" sz="10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TextBox 67"/>
          <p:cNvSpPr>
            <a:spLocks noChangeArrowheads="1"/>
          </p:cNvSpPr>
          <p:nvPr/>
        </p:nvSpPr>
        <p:spPr bwMode="auto">
          <a:xfrm>
            <a:off x="1609725" y="1669863"/>
            <a:ext cx="56197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smtClean="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语音</a:t>
            </a:r>
            <a:r>
              <a:rPr lang="zh-CN" altLang="en-US" sz="1600" b="1" dirty="0" smtClean="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唤醒</a:t>
            </a:r>
            <a:endPar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3" name="TextBox 68"/>
          <p:cNvSpPr>
            <a:spLocks noChangeArrowheads="1"/>
          </p:cNvSpPr>
          <p:nvPr/>
        </p:nvSpPr>
        <p:spPr bwMode="auto">
          <a:xfrm>
            <a:off x="5253038" y="1669863"/>
            <a:ext cx="560387"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a:solidFill>
                  <a:schemeClr val="bg2"/>
                </a:solidFill>
                <a:latin typeface="微软雅黑" panose="020B0503020204020204" pitchFamily="34" charset="-122"/>
                <a:ea typeface="微软雅黑" panose="020B0503020204020204" pitchFamily="34" charset="-122"/>
                <a:sym typeface="微软雅黑" panose="020B0503020204020204" pitchFamily="34" charset="-122"/>
              </a:rPr>
              <a:t>文字识别</a:t>
            </a:r>
            <a:endParaRPr lang="zh-CN" altLang="en-US" sz="1600" b="1" dirty="0">
              <a:solidFill>
                <a:schemeClr val="bg2"/>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TextBox 70"/>
          <p:cNvSpPr>
            <a:spLocks noChangeArrowheads="1"/>
          </p:cNvSpPr>
          <p:nvPr/>
        </p:nvSpPr>
        <p:spPr bwMode="auto">
          <a:xfrm>
            <a:off x="3494088" y="3738376"/>
            <a:ext cx="56197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smtClean="0">
                <a:solidFill>
                  <a:schemeClr val="bg2"/>
                </a:solidFill>
                <a:latin typeface="微软雅黑" panose="020B0503020204020204" pitchFamily="34" charset="-122"/>
                <a:ea typeface="微软雅黑" panose="020B0503020204020204" pitchFamily="34" charset="-122"/>
                <a:sym typeface="微软雅黑" panose="020B0503020204020204" pitchFamily="34" charset="-122"/>
              </a:rPr>
              <a:t>语音</a:t>
            </a:r>
            <a:r>
              <a:rPr lang="zh-CN" altLang="en-US" sz="1600" b="1" dirty="0" smtClean="0">
                <a:solidFill>
                  <a:schemeClr val="bg2"/>
                </a:solidFill>
                <a:latin typeface="微软雅黑" panose="020B0503020204020204" pitchFamily="34" charset="-122"/>
                <a:ea typeface="微软雅黑" panose="020B0503020204020204" pitchFamily="34" charset="-122"/>
                <a:sym typeface="微软雅黑" panose="020B0503020204020204" pitchFamily="34" charset="-122"/>
              </a:rPr>
              <a:t>识别</a:t>
            </a:r>
            <a:endParaRPr lang="zh-CN" altLang="en-US" sz="1600" b="1" dirty="0">
              <a:solidFill>
                <a:schemeClr val="bg2"/>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5" name="TextBox 72"/>
          <p:cNvSpPr>
            <a:spLocks noChangeArrowheads="1"/>
          </p:cNvSpPr>
          <p:nvPr/>
        </p:nvSpPr>
        <p:spPr bwMode="auto">
          <a:xfrm>
            <a:off x="7072313" y="3738376"/>
            <a:ext cx="561975"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小车控制</a:t>
            </a:r>
            <a:endParaRPr lang="zh-CN" altLang="en-US" sz="16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ransition spd="slow" advClick="0">
    <p:cover/>
  </p:transition>
  <p:timing>
    <p:tnLst>
      <p:par>
        <p:cTn id="1" dur="indefinite" restart="never" nodeType="tmRoot"/>
      </p:par>
    </p:tnLst>
  </p:timing>
</p:sld>
</file>

<file path=ppt/tags/tag1.xml><?xml version="1.0" encoding="utf-8"?>
<p:tagLst xmlns:p="http://schemas.openxmlformats.org/presentationml/2006/main">
  <p:tag name="MH" val="20160830110547"/>
  <p:tag name="MH_LIBRARY" val="CONTENTS"/>
  <p:tag name="MH_TYPE" val="OTHERS"/>
  <p:tag name="ID" val="545840"/>
</p:tagLst>
</file>

<file path=ppt/tags/tag10.xml><?xml version="1.0" encoding="utf-8"?>
<p:tagLst xmlns:p="http://schemas.openxmlformats.org/presentationml/2006/main">
  <p:tag name="MH" val="20160830110547"/>
  <p:tag name="MH_LIBRARY" val="CONTENTS"/>
  <p:tag name="MH_TYPE" val="OTHERS"/>
  <p:tag name="ID" val="545840"/>
</p:tagLst>
</file>

<file path=ppt/tags/tag11.xml><?xml version="1.0" encoding="utf-8"?>
<p:tagLst xmlns:p="http://schemas.openxmlformats.org/presentationml/2006/main">
  <p:tag name="MH" val="20160830110547"/>
  <p:tag name="MH_LIBRARY" val="CONTENTS"/>
  <p:tag name="MH_TYPE" val="OTHERS"/>
  <p:tag name="ID" val="545840"/>
</p:tagLst>
</file>

<file path=ppt/tags/tag12.xml><?xml version="1.0" encoding="utf-8"?>
<p:tagLst xmlns:p="http://schemas.openxmlformats.org/presentationml/2006/main">
  <p:tag name="MH" val="20160830110547"/>
  <p:tag name="MH_LIBRARY" val="CONTENTS"/>
  <p:tag name="MH_TYPE" val="OTHERS"/>
  <p:tag name="ID" val="545840"/>
</p:tagLst>
</file>

<file path=ppt/tags/tag13.xml><?xml version="1.0" encoding="utf-8"?>
<p:tagLst xmlns:p="http://schemas.openxmlformats.org/presentationml/2006/main">
  <p:tag name="MH" val="20160830110547"/>
  <p:tag name="MH_LIBRARY" val="CONTENTS"/>
  <p:tag name="MH_TYPE" val="OTHERS"/>
  <p:tag name="ID" val="545840"/>
</p:tagLst>
</file>

<file path=ppt/tags/tag14.xml><?xml version="1.0" encoding="utf-8"?>
<p:tagLst xmlns:p="http://schemas.openxmlformats.org/presentationml/2006/main">
  <p:tag name="MH" val="20160830110547"/>
  <p:tag name="MH_LIBRARY" val="CONTENTS"/>
  <p:tag name="MH_TYPE" val="OTHERS"/>
  <p:tag name="ID" val="545840"/>
</p:tagLst>
</file>

<file path=ppt/tags/tag15.xml><?xml version="1.0" encoding="utf-8"?>
<p:tagLst xmlns:p="http://schemas.openxmlformats.org/presentationml/2006/main">
  <p:tag name="MH" val="20160830110547"/>
  <p:tag name="MH_LIBRARY" val="CONTENTS"/>
  <p:tag name="MH_TYPE" val="OTHERS"/>
  <p:tag name="ID" val="545840"/>
</p:tagLst>
</file>

<file path=ppt/tags/tag16.xml><?xml version="1.0" encoding="utf-8"?>
<p:tagLst xmlns:p="http://schemas.openxmlformats.org/presentationml/2006/main">
  <p:tag name="MH" val="20160830110547"/>
  <p:tag name="MH_LIBRARY" val="CONTENTS"/>
  <p:tag name="MH_TYPE" val="OTHERS"/>
  <p:tag name="ID" val="545840"/>
</p:tagLst>
</file>

<file path=ppt/tags/tag17.xml><?xml version="1.0" encoding="utf-8"?>
<p:tagLst xmlns:p="http://schemas.openxmlformats.org/presentationml/2006/main">
  <p:tag name="KSO_WM_MEDIACOVER_FLAG" val="1"/>
  <p:tag name="KSO_WM_UNIT_MEDIACOVER_ICONSTATE" val="1"/>
</p:tagLst>
</file>

<file path=ppt/tags/tag2.xml><?xml version="1.0" encoding="utf-8"?>
<p:tagLst xmlns:p="http://schemas.openxmlformats.org/presentationml/2006/main">
  <p:tag name="MH" val="20160830110547"/>
  <p:tag name="MH_LIBRARY" val="CONTENTS"/>
  <p:tag name="MH_TYPE" val="OTHERS"/>
  <p:tag name="ID" val="545840"/>
</p:tagLst>
</file>

<file path=ppt/tags/tag3.xml><?xml version="1.0" encoding="utf-8"?>
<p:tagLst xmlns:p="http://schemas.openxmlformats.org/presentationml/2006/main">
  <p:tag name="MH" val="20160830110547"/>
  <p:tag name="MH_LIBRARY" val="CONTENTS"/>
  <p:tag name="MH_TYPE" val="OTHERS"/>
  <p:tag name="ID" val="545840"/>
</p:tagLst>
</file>

<file path=ppt/tags/tag4.xml><?xml version="1.0" encoding="utf-8"?>
<p:tagLst xmlns:p="http://schemas.openxmlformats.org/presentationml/2006/main">
  <p:tag name="MH" val="20160830110547"/>
  <p:tag name="MH_LIBRARY" val="CONTENTS"/>
  <p:tag name="MH_TYPE" val="OTHERS"/>
  <p:tag name="ID" val="545840"/>
</p:tagLst>
</file>

<file path=ppt/tags/tag5.xml><?xml version="1.0" encoding="utf-8"?>
<p:tagLst xmlns:p="http://schemas.openxmlformats.org/presentationml/2006/main">
  <p:tag name="MH" val="20160830110547"/>
  <p:tag name="MH_LIBRARY" val="CONTENTS"/>
  <p:tag name="MH_TYPE" val="OTHERS"/>
  <p:tag name="ID" val="545840"/>
</p:tagLst>
</file>

<file path=ppt/tags/tag6.xml><?xml version="1.0" encoding="utf-8"?>
<p:tagLst xmlns:p="http://schemas.openxmlformats.org/presentationml/2006/main">
  <p:tag name="MH" val="20160830110547"/>
  <p:tag name="MH_LIBRARY" val="CONTENTS"/>
  <p:tag name="MH_TYPE" val="OTHERS"/>
  <p:tag name="ID" val="545840"/>
</p:tagLst>
</file>

<file path=ppt/tags/tag7.xml><?xml version="1.0" encoding="utf-8"?>
<p:tagLst xmlns:p="http://schemas.openxmlformats.org/presentationml/2006/main">
  <p:tag name="MH" val="20160830110547"/>
  <p:tag name="MH_LIBRARY" val="CONTENTS"/>
  <p:tag name="MH_TYPE" val="OTHERS"/>
  <p:tag name="ID" val="545840"/>
</p:tagLst>
</file>

<file path=ppt/tags/tag8.xml><?xml version="1.0" encoding="utf-8"?>
<p:tagLst xmlns:p="http://schemas.openxmlformats.org/presentationml/2006/main">
  <p:tag name="MH" val="20160830110547"/>
  <p:tag name="MH_LIBRARY" val="CONTENTS"/>
  <p:tag name="MH_TYPE" val="OTHERS"/>
  <p:tag name="ID" val="545840"/>
</p:tagLst>
</file>

<file path=ppt/tags/tag9.xml><?xml version="1.0" encoding="utf-8"?>
<p:tagLst xmlns:p="http://schemas.openxmlformats.org/presentationml/2006/main">
  <p:tag name="MH" val="20160830110547"/>
  <p:tag name="MH_LIBRARY" val="CONTENTS"/>
  <p:tag name="MH_TYPE" val="OTHERS"/>
  <p:tag name="ID" val="54584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1918</Words>
  <Application>WPS 演示</Application>
  <PresentationFormat>全屏显示(16:9)</PresentationFormat>
  <Paragraphs>168</Paragraphs>
  <Slides>15</Slides>
  <Notes>15</Notes>
  <HiddenSlides>0</HiddenSlides>
  <MMClips>1</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15</vt:i4>
      </vt:variant>
    </vt:vector>
  </HeadingPairs>
  <TitlesOfParts>
    <vt:vector size="35" baseType="lpstr">
      <vt:lpstr>Arial</vt:lpstr>
      <vt:lpstr>宋体</vt:lpstr>
      <vt:lpstr>Wingdings</vt:lpstr>
      <vt:lpstr>微软雅黑</vt:lpstr>
      <vt:lpstr>经典圆体简</vt:lpstr>
      <vt:lpstr>Calibri</vt:lpstr>
      <vt:lpstr>Impact</vt:lpstr>
      <vt:lpstr>U.S. 101</vt:lpstr>
      <vt:lpstr>Roboto</vt:lpstr>
      <vt:lpstr>Open Sans Light</vt:lpstr>
      <vt:lpstr>Open Sans</vt:lpstr>
      <vt:lpstr>Segoe Print</vt:lpstr>
      <vt:lpstr>Helvetica Light</vt:lpstr>
      <vt:lpstr>Kontrapunkt Bob Bold</vt:lpstr>
      <vt:lpstr>League Gothic Regular</vt:lpstr>
      <vt:lpstr>Lato Regular</vt:lpstr>
      <vt:lpstr>FontAwesome</vt:lpstr>
      <vt:lpstr>Arial Unicode MS</vt:lpstr>
      <vt:lpstr>Yu Gothic UI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PC</dc:creator>
  <cp:lastModifiedBy>龙海Z逍遥</cp:lastModifiedBy>
  <cp:revision>99</cp:revision>
  <dcterms:created xsi:type="dcterms:W3CDTF">2018-09-25T11:25:00Z</dcterms:created>
  <dcterms:modified xsi:type="dcterms:W3CDTF">2019-11-07T03:13:01Z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2052-11.1.0.9175</vt:lpwstr>
  </property>
</Properties>
</file>

<file path=docProps/thumbnail.jpeg>
</file>